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handoutMasterIdLst>
    <p:handoutMasterId r:id="rId80"/>
  </p:handoutMasterIdLst>
  <p:sldIdLst>
    <p:sldId id="369" r:id="rId5"/>
    <p:sldId id="356" r:id="rId6"/>
    <p:sldId id="357" r:id="rId7"/>
    <p:sldId id="358" r:id="rId8"/>
    <p:sldId id="359" r:id="rId9"/>
    <p:sldId id="360" r:id="rId10"/>
    <p:sldId id="361" r:id="rId11"/>
    <p:sldId id="362" r:id="rId12"/>
    <p:sldId id="277" r:id="rId13"/>
    <p:sldId id="326" r:id="rId14"/>
    <p:sldId id="327" r:id="rId15"/>
    <p:sldId id="370" r:id="rId16"/>
    <p:sldId id="328" r:id="rId17"/>
    <p:sldId id="306" r:id="rId18"/>
    <p:sldId id="350" r:id="rId19"/>
    <p:sldId id="351" r:id="rId20"/>
    <p:sldId id="352" r:id="rId21"/>
    <p:sldId id="349" r:id="rId22"/>
    <p:sldId id="332" r:id="rId23"/>
    <p:sldId id="307" r:id="rId24"/>
    <p:sldId id="281" r:id="rId25"/>
    <p:sldId id="333" r:id="rId26"/>
    <p:sldId id="282" r:id="rId27"/>
    <p:sldId id="371" r:id="rId28"/>
    <p:sldId id="335" r:id="rId29"/>
    <p:sldId id="353" r:id="rId30"/>
    <p:sldId id="336" r:id="rId31"/>
    <p:sldId id="337" r:id="rId32"/>
    <p:sldId id="344" r:id="rId33"/>
    <p:sldId id="343" r:id="rId34"/>
    <p:sldId id="338" r:id="rId35"/>
    <p:sldId id="339" r:id="rId36"/>
    <p:sldId id="340" r:id="rId37"/>
    <p:sldId id="341" r:id="rId38"/>
    <p:sldId id="342" r:id="rId39"/>
    <p:sldId id="284" r:id="rId40"/>
    <p:sldId id="311" r:id="rId41"/>
    <p:sldId id="288" r:id="rId42"/>
    <p:sldId id="363" r:id="rId43"/>
    <p:sldId id="286" r:id="rId44"/>
    <p:sldId id="292" r:id="rId45"/>
    <p:sldId id="372" r:id="rId46"/>
    <p:sldId id="364" r:id="rId47"/>
    <p:sldId id="285" r:id="rId48"/>
    <p:sldId id="365" r:id="rId49"/>
    <p:sldId id="345" r:id="rId50"/>
    <p:sldId id="346" r:id="rId51"/>
    <p:sldId id="293" r:id="rId52"/>
    <p:sldId id="347" r:id="rId53"/>
    <p:sldId id="295" r:id="rId54"/>
    <p:sldId id="289" r:id="rId55"/>
    <p:sldId id="297" r:id="rId56"/>
    <p:sldId id="287" r:id="rId57"/>
    <p:sldId id="301" r:id="rId58"/>
    <p:sldId id="366" r:id="rId59"/>
    <p:sldId id="367" r:id="rId60"/>
    <p:sldId id="368" r:id="rId61"/>
    <p:sldId id="329" r:id="rId62"/>
    <p:sldId id="312" r:id="rId63"/>
    <p:sldId id="313" r:id="rId64"/>
    <p:sldId id="314" r:id="rId65"/>
    <p:sldId id="348" r:id="rId66"/>
    <p:sldId id="354" r:id="rId67"/>
    <p:sldId id="318" r:id="rId68"/>
    <p:sldId id="319" r:id="rId69"/>
    <p:sldId id="320" r:id="rId70"/>
    <p:sldId id="322" r:id="rId71"/>
    <p:sldId id="324" r:id="rId72"/>
    <p:sldId id="323" r:id="rId73"/>
    <p:sldId id="374" r:id="rId74"/>
    <p:sldId id="355" r:id="rId75"/>
    <p:sldId id="317" r:id="rId76"/>
    <p:sldId id="315" r:id="rId77"/>
    <p:sldId id="316" r:id="rId78"/>
    <p:sldId id="321" r:id="rId79"/>
  </p:sldIdLst>
  <p:sldSz cx="9144000" cy="6858000" type="screen4x3"/>
  <p:notesSz cx="6669088" cy="992663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6265" autoAdjust="0"/>
  </p:normalViewPr>
  <p:slideViewPr>
    <p:cSldViewPr>
      <p:cViewPr varScale="1">
        <p:scale>
          <a:sx n="111" d="100"/>
          <a:sy n="111" d="100"/>
        </p:scale>
        <p:origin x="1008" y="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76" Type="http://schemas.openxmlformats.org/officeDocument/2006/relationships/slide" Target="slides/slide72.xml"/><Relationship Id="rId84" Type="http://schemas.openxmlformats.org/officeDocument/2006/relationships/tableStyles" Target="tableStyle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82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889938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777607" y="0"/>
            <a:ext cx="2889938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21A55E-D297-4846-B2E1-FCDA9B1CE7D0}" type="datetimeFigureOut">
              <a:rPr lang="en-GB" smtClean="0"/>
              <a:t>10/09/2019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28584"/>
            <a:ext cx="2889938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777607" y="9428584"/>
            <a:ext cx="2889938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91AACD-B67B-491B-B97C-DD2644B08B5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908027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66C90-17BF-41C6-B46D-250572424B41}" type="datetimeFigureOut">
              <a:rPr lang="en-US" smtClean="0"/>
              <a:t>9/10/2019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98451-A4C5-48F5-B6B8-31CAA516AA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218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66C90-17BF-41C6-B46D-250572424B41}" type="datetimeFigureOut">
              <a:rPr lang="en-US" smtClean="0"/>
              <a:t>9/10/2019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98451-A4C5-48F5-B6B8-31CAA516AA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4413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66C90-17BF-41C6-B46D-250572424B41}" type="datetimeFigureOut">
              <a:rPr lang="en-US" smtClean="0"/>
              <a:t>9/10/2019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98451-A4C5-48F5-B6B8-31CAA516AA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7675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66C90-17BF-41C6-B46D-250572424B41}" type="datetimeFigureOut">
              <a:rPr lang="en-US" smtClean="0"/>
              <a:t>9/10/2019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98451-A4C5-48F5-B6B8-31CAA516AA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8473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66C90-17BF-41C6-B46D-250572424B41}" type="datetimeFigureOut">
              <a:rPr lang="en-US" smtClean="0"/>
              <a:t>9/10/2019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98451-A4C5-48F5-B6B8-31CAA516AA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1402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66C90-17BF-41C6-B46D-250572424B41}" type="datetimeFigureOut">
              <a:rPr lang="en-US" smtClean="0"/>
              <a:t>9/10/2019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98451-A4C5-48F5-B6B8-31CAA516AA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2248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66C90-17BF-41C6-B46D-250572424B41}" type="datetimeFigureOut">
              <a:rPr lang="en-US" smtClean="0"/>
              <a:t>9/10/2019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98451-A4C5-48F5-B6B8-31CAA516AA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1798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66C90-17BF-41C6-B46D-250572424B41}" type="datetimeFigureOut">
              <a:rPr lang="en-US" smtClean="0"/>
              <a:t>9/10/2019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98451-A4C5-48F5-B6B8-31CAA516AA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507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66C90-17BF-41C6-B46D-250572424B41}" type="datetimeFigureOut">
              <a:rPr lang="en-US" smtClean="0"/>
              <a:t>9/10/2019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98451-A4C5-48F5-B6B8-31CAA516AA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9884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66C90-17BF-41C6-B46D-250572424B41}" type="datetimeFigureOut">
              <a:rPr lang="en-US" smtClean="0"/>
              <a:t>9/10/2019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98451-A4C5-48F5-B6B8-31CAA516AA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0209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66C90-17BF-41C6-B46D-250572424B41}" type="datetimeFigureOut">
              <a:rPr lang="en-US" smtClean="0"/>
              <a:t>9/10/2019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98451-A4C5-48F5-B6B8-31CAA516AA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8470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E66C90-17BF-41C6-B46D-250572424B41}" type="datetimeFigureOut">
              <a:rPr lang="en-US" smtClean="0"/>
              <a:t>9/10/2019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F98451-A4C5-48F5-B6B8-31CAA516AA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5896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0.png"/><Relationship Id="rId2" Type="http://schemas.openxmlformats.org/officeDocument/2006/relationships/image" Target="../media/image61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0.png"/><Relationship Id="rId4" Type="http://schemas.openxmlformats.org/officeDocument/2006/relationships/image" Target="../media/image8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3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91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0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1.png"/><Relationship Id="rId7" Type="http://schemas.openxmlformats.org/officeDocument/2006/relationships/image" Target="../media/image580.png"/><Relationship Id="rId2" Type="http://schemas.openxmlformats.org/officeDocument/2006/relationships/image" Target="../media/image5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1.png"/><Relationship Id="rId5" Type="http://schemas.openxmlformats.org/officeDocument/2006/relationships/image" Target="../media/image561.png"/><Relationship Id="rId4" Type="http://schemas.openxmlformats.org/officeDocument/2006/relationships/image" Target="../media/image551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59.png"/><Relationship Id="rId7" Type="http://schemas.openxmlformats.org/officeDocument/2006/relationships/image" Target="../media/image64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11" Type="http://schemas.openxmlformats.org/officeDocument/2006/relationships/image" Target="../media/image52.png"/><Relationship Id="rId5" Type="http://schemas.openxmlformats.org/officeDocument/2006/relationships/image" Target="../media/image62.png"/><Relationship Id="rId10" Type="http://schemas.openxmlformats.org/officeDocument/2006/relationships/image" Target="../media/image67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0.png"/><Relationship Id="rId5" Type="http://schemas.openxmlformats.org/officeDocument/2006/relationships/image" Target="../media/image52.png"/><Relationship Id="rId4" Type="http://schemas.openxmlformats.org/officeDocument/2006/relationships/image" Target="../media/image620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mcmchandbook.net/HandbookChapter6.pdf" TargetMode="Externa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13" Type="http://schemas.openxmlformats.org/officeDocument/2006/relationships/image" Target="../media/image76.png"/><Relationship Id="rId3" Type="http://schemas.openxmlformats.org/officeDocument/2006/relationships/image" Target="../media/image650.png"/><Relationship Id="rId7" Type="http://schemas.openxmlformats.org/officeDocument/2006/relationships/image" Target="../media/image52.png"/><Relationship Id="rId12" Type="http://schemas.openxmlformats.org/officeDocument/2006/relationships/image" Target="../media/image740.png"/><Relationship Id="rId2" Type="http://schemas.openxmlformats.org/officeDocument/2006/relationships/image" Target="../media/image6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0.png"/><Relationship Id="rId11" Type="http://schemas.openxmlformats.org/officeDocument/2006/relationships/image" Target="../media/image730.png"/><Relationship Id="rId5" Type="http://schemas.openxmlformats.org/officeDocument/2006/relationships/image" Target="../media/image74.png"/><Relationship Id="rId10" Type="http://schemas.openxmlformats.org/officeDocument/2006/relationships/image" Target="../media/image720.png"/><Relationship Id="rId4" Type="http://schemas.openxmlformats.org/officeDocument/2006/relationships/image" Target="../media/image660.png"/><Relationship Id="rId9" Type="http://schemas.openxmlformats.org/officeDocument/2006/relationships/image" Target="../media/image711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95400" y="3770055"/>
            <a:ext cx="6324600" cy="2062103"/>
          </a:xfrm>
          <a:prstGeom prst="rect">
            <a:avLst/>
          </a:prstGeom>
          <a:solidFill>
            <a:schemeClr val="bg1">
              <a:alpha val="43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4000" b="1" dirty="0" smtClean="0"/>
              <a:t>Bayesian Hierarchical Models – an introduction</a:t>
            </a:r>
          </a:p>
          <a:p>
            <a:pPr algn="ctr"/>
            <a:endParaRPr lang="en-GB" sz="800" b="1" dirty="0"/>
          </a:p>
          <a:p>
            <a:pPr algn="ctr"/>
            <a:r>
              <a:rPr lang="en-GB" sz="4000" b="1" dirty="0" smtClean="0"/>
              <a:t>Kate Searle</a:t>
            </a:r>
          </a:p>
        </p:txBody>
      </p:sp>
    </p:spTree>
    <p:extLst>
      <p:ext uri="{BB962C8B-B14F-4D97-AF65-F5344CB8AC3E}">
        <p14:creationId xmlns:p14="http://schemas.microsoft.com/office/powerpoint/2010/main" val="136007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b="52233"/>
          <a:stretch/>
        </p:blipFill>
        <p:spPr>
          <a:xfrm>
            <a:off x="744682" y="2302041"/>
            <a:ext cx="3733800" cy="287955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876800" y="2514600"/>
            <a:ext cx="3581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solidFill>
                  <a:srgbClr val="C00000"/>
                </a:solidFill>
              </a:rPr>
              <a:t>Define question, think about </a:t>
            </a:r>
            <a:r>
              <a:rPr lang="en-GB" u="sng" dirty="0" smtClean="0">
                <a:solidFill>
                  <a:srgbClr val="C00000"/>
                </a:solidFill>
              </a:rPr>
              <a:t>ecological process and observations</a:t>
            </a:r>
            <a:endParaRPr lang="en-GB" u="sng" dirty="0">
              <a:solidFill>
                <a:srgbClr val="C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54682" y="3704272"/>
            <a:ext cx="43607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u="sng" dirty="0" smtClean="0">
                <a:solidFill>
                  <a:srgbClr val="C00000"/>
                </a:solidFill>
              </a:rPr>
              <a:t>Define the model </a:t>
            </a:r>
            <a:r>
              <a:rPr lang="en-GB" dirty="0" smtClean="0">
                <a:solidFill>
                  <a:srgbClr val="C00000"/>
                </a:solidFill>
              </a:rPr>
              <a:t>to represent the ecological process and observations</a:t>
            </a:r>
          </a:p>
          <a:p>
            <a:pPr marL="285750" indent="-285750">
              <a:buFontTx/>
              <a:buChar char="-"/>
            </a:pPr>
            <a:r>
              <a:rPr lang="en-GB" dirty="0" smtClean="0">
                <a:solidFill>
                  <a:srgbClr val="C00000"/>
                </a:solidFill>
              </a:rPr>
              <a:t>Diagram it</a:t>
            </a:r>
          </a:p>
          <a:p>
            <a:pPr marL="285750" indent="-285750">
              <a:buFontTx/>
              <a:buChar char="-"/>
            </a:pPr>
            <a:r>
              <a:rPr lang="en-GB" dirty="0" smtClean="0">
                <a:solidFill>
                  <a:srgbClr val="C00000"/>
                </a:solidFill>
              </a:rPr>
              <a:t>Write out posterior and joint distributions</a:t>
            </a:r>
          </a:p>
          <a:p>
            <a:pPr marL="285750" indent="-285750">
              <a:buFontTx/>
              <a:buChar char="-"/>
            </a:pPr>
            <a:r>
              <a:rPr lang="en-GB" dirty="0" smtClean="0">
                <a:solidFill>
                  <a:srgbClr val="C00000"/>
                </a:solidFill>
              </a:rPr>
              <a:t>Choose probability distributions</a:t>
            </a:r>
            <a:endParaRPr lang="en-GB" dirty="0">
              <a:solidFill>
                <a:srgbClr val="C00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4800" y="2274332"/>
            <a:ext cx="8610600" cy="3059668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838200" y="762000"/>
            <a:ext cx="761999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3600" b="1" u="sng" dirty="0" smtClean="0"/>
              <a:t>Part 1</a:t>
            </a:r>
            <a:r>
              <a:rPr lang="en-GB" sz="3600" b="1" dirty="0" smtClean="0"/>
              <a:t>: defining our model and its relationship to our data</a:t>
            </a:r>
            <a:endParaRPr lang="en-GB" sz="3600" dirty="0"/>
          </a:p>
        </p:txBody>
      </p:sp>
    </p:spTree>
    <p:extLst>
      <p:ext uri="{BB962C8B-B14F-4D97-AF65-F5344CB8AC3E}">
        <p14:creationId xmlns:p14="http://schemas.microsoft.com/office/powerpoint/2010/main" val="3949414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8200" y="762000"/>
            <a:ext cx="761999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3600" b="1" u="sng" dirty="0" smtClean="0"/>
              <a:t>Part 2</a:t>
            </a:r>
            <a:r>
              <a:rPr lang="en-GB" sz="3600" b="1" dirty="0" smtClean="0"/>
              <a:t>: implementing our model using MCMC (R and JAGS)</a:t>
            </a:r>
            <a:endParaRPr lang="en-GB" sz="36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t="50296" b="24424"/>
          <a:stretch/>
        </p:blipFill>
        <p:spPr>
          <a:xfrm>
            <a:off x="744682" y="3124199"/>
            <a:ext cx="3733800" cy="152400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876800" y="3429000"/>
            <a:ext cx="3581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u="sng" dirty="0" smtClean="0">
                <a:solidFill>
                  <a:srgbClr val="C00000"/>
                </a:solidFill>
              </a:rPr>
              <a:t>Implement the model </a:t>
            </a:r>
            <a:r>
              <a:rPr lang="en-GB" dirty="0" smtClean="0">
                <a:solidFill>
                  <a:srgbClr val="C00000"/>
                </a:solidFill>
              </a:rPr>
              <a:t>using your expression for the posterior and joint distributions</a:t>
            </a:r>
            <a:endParaRPr lang="en-GB" dirty="0">
              <a:solidFill>
                <a:srgbClr val="C0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04800" y="3048000"/>
            <a:ext cx="8610600" cy="182880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3786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98517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b="52233"/>
          <a:stretch/>
        </p:blipFill>
        <p:spPr>
          <a:xfrm>
            <a:off x="744682" y="2302041"/>
            <a:ext cx="3733800" cy="287955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876800" y="2514600"/>
            <a:ext cx="3581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solidFill>
                  <a:srgbClr val="C00000"/>
                </a:solidFill>
              </a:rPr>
              <a:t>Define question, think about </a:t>
            </a:r>
            <a:r>
              <a:rPr lang="en-GB" u="sng" dirty="0" smtClean="0">
                <a:solidFill>
                  <a:srgbClr val="C00000"/>
                </a:solidFill>
              </a:rPr>
              <a:t>ecological process and observations</a:t>
            </a:r>
            <a:endParaRPr lang="en-GB" u="sng" dirty="0">
              <a:solidFill>
                <a:srgbClr val="C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54682" y="3704272"/>
            <a:ext cx="43607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u="sng" dirty="0" smtClean="0">
                <a:solidFill>
                  <a:srgbClr val="C00000"/>
                </a:solidFill>
              </a:rPr>
              <a:t>Define the model </a:t>
            </a:r>
            <a:r>
              <a:rPr lang="en-GB" dirty="0" smtClean="0">
                <a:solidFill>
                  <a:srgbClr val="C00000"/>
                </a:solidFill>
              </a:rPr>
              <a:t>to represent the ecological process and observations</a:t>
            </a:r>
          </a:p>
          <a:p>
            <a:pPr marL="285750" indent="-285750">
              <a:buFontTx/>
              <a:buChar char="-"/>
            </a:pPr>
            <a:r>
              <a:rPr lang="en-GB" dirty="0" smtClean="0">
                <a:solidFill>
                  <a:srgbClr val="C00000"/>
                </a:solidFill>
              </a:rPr>
              <a:t>Diagram it</a:t>
            </a:r>
          </a:p>
          <a:p>
            <a:pPr marL="285750" indent="-285750">
              <a:buFontTx/>
              <a:buChar char="-"/>
            </a:pPr>
            <a:r>
              <a:rPr lang="en-GB" dirty="0" smtClean="0">
                <a:solidFill>
                  <a:srgbClr val="C00000"/>
                </a:solidFill>
              </a:rPr>
              <a:t>Write out posterior and joint distributions</a:t>
            </a:r>
          </a:p>
          <a:p>
            <a:pPr marL="285750" indent="-285750">
              <a:buFontTx/>
              <a:buChar char="-"/>
            </a:pPr>
            <a:r>
              <a:rPr lang="en-GB" dirty="0" smtClean="0">
                <a:solidFill>
                  <a:srgbClr val="C00000"/>
                </a:solidFill>
              </a:rPr>
              <a:t>Choose probability distributions</a:t>
            </a:r>
            <a:endParaRPr lang="en-GB" dirty="0">
              <a:solidFill>
                <a:srgbClr val="C00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4800" y="2274332"/>
            <a:ext cx="8610600" cy="3059668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838200" y="762000"/>
            <a:ext cx="761999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3600" b="1" u="sng" dirty="0" smtClean="0"/>
              <a:t>Part 1</a:t>
            </a:r>
            <a:r>
              <a:rPr lang="en-GB" sz="3600" b="1" dirty="0" smtClean="0"/>
              <a:t>: defining our model and its relationship to our data</a:t>
            </a:r>
            <a:endParaRPr lang="en-GB" sz="3600" dirty="0"/>
          </a:p>
        </p:txBody>
      </p:sp>
    </p:spTree>
    <p:extLst>
      <p:ext uri="{BB962C8B-B14F-4D97-AF65-F5344CB8AC3E}">
        <p14:creationId xmlns:p14="http://schemas.microsoft.com/office/powerpoint/2010/main" val="911913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327143" y="300746"/>
            <a:ext cx="48006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800" b="1" dirty="0" smtClean="0"/>
              <a:t>Start with the fundamentals…</a:t>
            </a:r>
            <a:endParaRPr lang="en-GB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990600"/>
            <a:ext cx="7321286" cy="4648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343400" y="6183868"/>
            <a:ext cx="449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i="1" dirty="0" smtClean="0"/>
              <a:t>From Tom Hobbs, Colorado State University</a:t>
            </a:r>
            <a:endParaRPr lang="en-GB" i="1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1371600" y="1828800"/>
            <a:ext cx="175260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1295400" y="2667000"/>
            <a:ext cx="228600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1295400" y="3657600"/>
            <a:ext cx="182880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1295400" y="4267200"/>
            <a:ext cx="182880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Left Brace 24"/>
          <p:cNvSpPr/>
          <p:nvPr/>
        </p:nvSpPr>
        <p:spPr>
          <a:xfrm>
            <a:off x="838200" y="4648200"/>
            <a:ext cx="457200" cy="609600"/>
          </a:xfrm>
          <a:prstGeom prst="leftBrac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766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981200" y="304800"/>
            <a:ext cx="50292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800" b="1" dirty="0" smtClean="0"/>
              <a:t>Start with the </a:t>
            </a:r>
            <a:r>
              <a:rPr lang="en-GB" sz="2800" b="1" dirty="0"/>
              <a:t>fundamentals …</a:t>
            </a:r>
            <a:endParaRPr lang="en-GB" sz="2800" dirty="0"/>
          </a:p>
        </p:txBody>
      </p:sp>
      <p:sp>
        <p:nvSpPr>
          <p:cNvPr id="3" name="Rectangle 2"/>
          <p:cNvSpPr/>
          <p:nvPr/>
        </p:nvSpPr>
        <p:spPr>
          <a:xfrm>
            <a:off x="228600" y="1009471"/>
            <a:ext cx="8534400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/>
              <a:t>Random variables</a:t>
            </a:r>
          </a:p>
          <a:p>
            <a:endParaRPr lang="en-US" sz="2800" b="1" dirty="0"/>
          </a:p>
          <a:p>
            <a:pPr marL="342900" indent="-342900">
              <a:buFontTx/>
              <a:buChar char="-"/>
            </a:pPr>
            <a:r>
              <a:rPr lang="en-US" sz="2000" dirty="0" smtClean="0"/>
              <a:t>A random variable is a quantity whose values are subject to chance</a:t>
            </a:r>
          </a:p>
          <a:p>
            <a:pPr marL="342900" indent="-342900">
              <a:buFontTx/>
              <a:buChar char="-"/>
            </a:pPr>
            <a:endParaRPr lang="en-US" sz="2000" dirty="0"/>
          </a:p>
          <a:p>
            <a:pPr marL="342900" indent="-342900">
              <a:buFontTx/>
              <a:buChar char="-"/>
            </a:pPr>
            <a:r>
              <a:rPr lang="en-US" sz="2000" dirty="0" smtClean="0"/>
              <a:t>The values it may take are governed by a probability distribution</a:t>
            </a:r>
          </a:p>
          <a:p>
            <a:pPr marL="342900" indent="-342900">
              <a:buFontTx/>
              <a:buChar char="-"/>
            </a:pPr>
            <a:endParaRPr lang="en-US" sz="2000" dirty="0"/>
          </a:p>
          <a:p>
            <a:pPr marL="342900" indent="-342900">
              <a:buFontTx/>
              <a:buChar char="-"/>
            </a:pPr>
            <a:r>
              <a:rPr lang="en-US" sz="2000" dirty="0" smtClean="0"/>
              <a:t>Bayesian inference treats all unobserved quantities as random variables</a:t>
            </a:r>
          </a:p>
          <a:p>
            <a:pPr marL="342900" indent="-342900">
              <a:buFontTx/>
              <a:buChar char="-"/>
            </a:pPr>
            <a:endParaRPr lang="en-US" sz="2000" dirty="0"/>
          </a:p>
          <a:p>
            <a:pPr marL="342900" indent="-342900">
              <a:buFontTx/>
              <a:buChar char="-"/>
            </a:pPr>
            <a:r>
              <a:rPr lang="en-US" sz="2000" dirty="0" smtClean="0"/>
              <a:t>Our goal in Bayesian modelling is to understand those distributions (</a:t>
            </a:r>
            <a:r>
              <a:rPr lang="en-US" sz="2000" i="1" dirty="0" smtClean="0"/>
              <a:t>draw inference about unobserved quantities</a:t>
            </a:r>
            <a:r>
              <a:rPr lang="en-US" sz="2000" dirty="0" smtClean="0"/>
              <a:t>)</a:t>
            </a:r>
          </a:p>
          <a:p>
            <a:pPr marL="342900" indent="-342900">
              <a:buFontTx/>
              <a:buChar char="-"/>
            </a:pPr>
            <a:endParaRPr lang="en-US" sz="2000" dirty="0"/>
          </a:p>
          <a:p>
            <a:pPr marL="342900" indent="-342900">
              <a:buFontTx/>
              <a:buChar char="-"/>
            </a:pPr>
            <a:endParaRPr lang="en-GB" sz="2000" dirty="0"/>
          </a:p>
        </p:txBody>
      </p:sp>
      <p:grpSp>
        <p:nvGrpSpPr>
          <p:cNvPr id="6" name="Group 5"/>
          <p:cNvGrpSpPr/>
          <p:nvPr/>
        </p:nvGrpSpPr>
        <p:grpSpPr>
          <a:xfrm>
            <a:off x="3242035" y="4619625"/>
            <a:ext cx="2320565" cy="2009775"/>
            <a:chOff x="3124200" y="4572000"/>
            <a:chExt cx="2320565" cy="2009775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/>
            <a:srcRect r="39650"/>
            <a:stretch/>
          </p:blipFill>
          <p:spPr>
            <a:xfrm>
              <a:off x="3124200" y="4572000"/>
              <a:ext cx="2320565" cy="2009775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4572000" y="4800600"/>
              <a:ext cx="762000" cy="304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146383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9098" y="2209800"/>
            <a:ext cx="6273403" cy="89023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828800" y="240029"/>
            <a:ext cx="5334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800" b="1" dirty="0" smtClean="0"/>
              <a:t>Start with the </a:t>
            </a:r>
            <a:r>
              <a:rPr lang="en-GB" sz="2800" b="1" dirty="0"/>
              <a:t>fundamentals …</a:t>
            </a:r>
            <a:endParaRPr lang="en-GB" sz="2800" dirty="0"/>
          </a:p>
        </p:txBody>
      </p:sp>
      <p:sp>
        <p:nvSpPr>
          <p:cNvPr id="4" name="Rectangle 3"/>
          <p:cNvSpPr/>
          <p:nvPr/>
        </p:nvSpPr>
        <p:spPr>
          <a:xfrm>
            <a:off x="228600" y="1009471"/>
            <a:ext cx="85344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/>
              <a:t>Probability distributions</a:t>
            </a:r>
          </a:p>
          <a:p>
            <a:endParaRPr lang="en-US" sz="800" b="1" dirty="0"/>
          </a:p>
          <a:p>
            <a:pPr marL="342900" indent="-342900">
              <a:buFontTx/>
              <a:buChar char="-"/>
            </a:pPr>
            <a:r>
              <a:rPr lang="en-US" sz="2000" dirty="0" smtClean="0"/>
              <a:t>The values of random variables are governed by a probability distribution</a:t>
            </a:r>
            <a:endParaRPr lang="en-GB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4495800" y="6412468"/>
            <a:ext cx="449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i="1" dirty="0" smtClean="0"/>
              <a:t>From Tom Hobbs, Colorado State University</a:t>
            </a:r>
            <a:endParaRPr lang="en-GB" i="1" dirty="0"/>
          </a:p>
        </p:txBody>
      </p:sp>
      <p:grpSp>
        <p:nvGrpSpPr>
          <p:cNvPr id="9" name="Group 8"/>
          <p:cNvGrpSpPr/>
          <p:nvPr/>
        </p:nvGrpSpPr>
        <p:grpSpPr>
          <a:xfrm>
            <a:off x="2743200" y="3429000"/>
            <a:ext cx="5303076" cy="2771775"/>
            <a:chOff x="2133600" y="3429000"/>
            <a:chExt cx="5303076" cy="2771775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33600" y="3429000"/>
              <a:ext cx="5303076" cy="2771775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5334000" y="3505200"/>
              <a:ext cx="2102676" cy="17526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Rectangle 7"/>
            <p:cNvSpPr/>
            <p:nvPr/>
          </p:nvSpPr>
          <p:spPr>
            <a:xfrm>
              <a:off x="4191000" y="3733800"/>
              <a:ext cx="83820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911884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1066800"/>
            <a:ext cx="6722766" cy="461714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495800" y="6412468"/>
            <a:ext cx="449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i="1" dirty="0" smtClean="0"/>
              <a:t>From Tom Hobbs, Colorado State University</a:t>
            </a:r>
            <a:endParaRPr lang="en-GB" i="1" dirty="0"/>
          </a:p>
        </p:txBody>
      </p:sp>
      <p:sp>
        <p:nvSpPr>
          <p:cNvPr id="4" name="Rectangle 3"/>
          <p:cNvSpPr/>
          <p:nvPr/>
        </p:nvSpPr>
        <p:spPr>
          <a:xfrm>
            <a:off x="1837383" y="319989"/>
            <a:ext cx="5334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800" b="1" dirty="0" smtClean="0"/>
              <a:t>Start with the </a:t>
            </a:r>
            <a:r>
              <a:rPr lang="en-GB" sz="2800" b="1" dirty="0"/>
              <a:t>fundamentals …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1213222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381000" y="2438400"/>
                <a:ext cx="8382000" cy="258532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b="1" u="sng" dirty="0" smtClean="0">
                    <a:ea typeface="Cambria Math" panose="02040503050406030204" pitchFamily="18" charset="0"/>
                  </a:rPr>
                  <a:t>Models</a:t>
                </a:r>
                <a:r>
                  <a:rPr lang="en-GB" dirty="0" smtClean="0">
                    <a:ea typeface="Cambria Math" panose="02040503050406030204" pitchFamily="18" charset="0"/>
                  </a:rPr>
                  <a:t>   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  <m:r>
                          <a:rPr lang="en-GB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 smtClean="0"/>
                  <a:t> an ecological process of interest</a:t>
                </a:r>
              </a:p>
              <a:p>
                <a:pPr algn="ctr"/>
                <a:endParaRPr lang="en-GB" dirty="0"/>
              </a:p>
              <a:p>
                <a:pPr algn="ctr"/>
                <a:endParaRPr lang="en-GB" dirty="0" smtClean="0"/>
              </a:p>
              <a:p>
                <a:pPr algn="ctr"/>
                <a:endParaRPr lang="en-GB" dirty="0" smtClean="0"/>
              </a:p>
              <a:p>
                <a:pPr algn="ctr"/>
                <a:endParaRPr lang="en-GB" dirty="0" smtClean="0"/>
              </a:p>
              <a:p>
                <a:pPr algn="ctr"/>
                <a:endParaRPr lang="en-GB" dirty="0"/>
              </a:p>
              <a:p>
                <a:pPr algn="ctr"/>
                <a:endParaRPr lang="en-GB" u="sng" dirty="0" smtClean="0"/>
              </a:p>
              <a:p>
                <a:pPr algn="ctr"/>
                <a:endParaRPr lang="en-GB" u="sng" dirty="0"/>
              </a:p>
              <a:p>
                <a:pPr algn="ctr"/>
                <a:r>
                  <a:rPr lang="en-GB" b="1" u="sng" dirty="0" smtClean="0"/>
                  <a:t>Data</a:t>
                </a:r>
                <a:r>
                  <a:rPr lang="en-GB" b="1" dirty="0" smtClean="0"/>
                  <a:t>  </a:t>
                </a:r>
                <a:r>
                  <a:rPr lang="en-GB" dirty="0" smtClean="0"/>
                  <a:t>      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GB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  <m:r>
                          <a:rPr lang="en-GB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 smtClean="0"/>
                  <a:t> some observations that help us model and understand the process</a:t>
                </a:r>
                <a:endParaRPr lang="en-GB" dirty="0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2438400"/>
                <a:ext cx="8382000" cy="2585323"/>
              </a:xfrm>
              <a:prstGeom prst="rect">
                <a:avLst/>
              </a:prstGeom>
              <a:blipFill>
                <a:blip r:embed="rId2"/>
                <a:stretch>
                  <a:fillRect t="-1179" b="-283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/>
          <p:cNvSpPr/>
          <p:nvPr/>
        </p:nvSpPr>
        <p:spPr>
          <a:xfrm>
            <a:off x="228600" y="1009471"/>
            <a:ext cx="8534400" cy="1261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/>
              <a:t>Our line of inference for defining models and data within the Bayesian framework…</a:t>
            </a:r>
          </a:p>
          <a:p>
            <a:endParaRPr lang="en-US" sz="800" b="1" dirty="0" smtClean="0"/>
          </a:p>
          <a:p>
            <a:endParaRPr lang="en-US" sz="800" b="1" dirty="0"/>
          </a:p>
          <a:p>
            <a:r>
              <a:rPr lang="en-US" sz="2000" b="1" dirty="0" smtClean="0"/>
              <a:t>We need a way to talk about models and data:</a:t>
            </a:r>
            <a:endParaRPr lang="en-GB" sz="2000" b="1" dirty="0"/>
          </a:p>
        </p:txBody>
      </p:sp>
      <p:sp>
        <p:nvSpPr>
          <p:cNvPr id="6" name="Rectangle 5"/>
          <p:cNvSpPr/>
          <p:nvPr/>
        </p:nvSpPr>
        <p:spPr>
          <a:xfrm>
            <a:off x="2179443" y="291524"/>
            <a:ext cx="4953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800" b="1" dirty="0" smtClean="0"/>
              <a:t>Start with the </a:t>
            </a:r>
            <a:r>
              <a:rPr lang="en-GB" sz="2800" b="1" dirty="0"/>
              <a:t>fundamentals …</a:t>
            </a:r>
            <a:endParaRPr lang="en-GB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838200" y="6096000"/>
            <a:ext cx="1981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solidFill>
                  <a:schemeClr val="tx2"/>
                </a:solidFill>
              </a:rPr>
              <a:t>Data observations</a:t>
            </a:r>
            <a:endParaRPr lang="en-GB" dirty="0">
              <a:solidFill>
                <a:schemeClr val="tx2"/>
              </a:solidFill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1676400" y="5183326"/>
            <a:ext cx="0" cy="9126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905000" y="3289994"/>
            <a:ext cx="2902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solidFill>
                  <a:schemeClr val="tx2"/>
                </a:solidFill>
              </a:rPr>
              <a:t>State we are trying to model</a:t>
            </a:r>
            <a:endParaRPr lang="en-GB" dirty="0">
              <a:solidFill>
                <a:schemeClr val="tx2"/>
              </a:solidFill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3352800" y="2821126"/>
            <a:ext cx="0" cy="381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105400" y="3289994"/>
            <a:ext cx="2421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solidFill>
                  <a:schemeClr val="tx2"/>
                </a:solidFill>
              </a:rPr>
              <a:t>Parameters of interest</a:t>
            </a:r>
            <a:endParaRPr lang="en-GB" dirty="0">
              <a:solidFill>
                <a:schemeClr val="tx2"/>
              </a:solidFill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 flipH="1" flipV="1">
            <a:off x="3596887" y="2821126"/>
            <a:ext cx="2118113" cy="381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2133600" y="3669268"/>
                <a:ext cx="230704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  <m:r>
                            <a:rPr lang="en-GB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GB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  <m:r>
                        <a:rPr lang="en-GB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GB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GB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GB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GB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3600" y="3669268"/>
                <a:ext cx="2307042" cy="369332"/>
              </a:xfrm>
              <a:prstGeom prst="rect">
                <a:avLst/>
              </a:prstGeom>
              <a:blipFill>
                <a:blip r:embed="rId3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/>
          <p:cNvSpPr txBox="1"/>
          <p:nvPr/>
        </p:nvSpPr>
        <p:spPr>
          <a:xfrm>
            <a:off x="2895600" y="6096000"/>
            <a:ext cx="1981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solidFill>
                  <a:schemeClr val="tx2"/>
                </a:solidFill>
              </a:rPr>
              <a:t>Model</a:t>
            </a:r>
            <a:endParaRPr lang="en-GB" dirty="0">
              <a:solidFill>
                <a:schemeClr val="tx2"/>
              </a:solidFill>
            </a:endParaRPr>
          </a:p>
        </p:txBody>
      </p:sp>
      <p:cxnSp>
        <p:nvCxnSpPr>
          <p:cNvPr id="19" name="Straight Arrow Connector 18"/>
          <p:cNvCxnSpPr/>
          <p:nvPr/>
        </p:nvCxnSpPr>
        <p:spPr>
          <a:xfrm flipH="1" flipV="1">
            <a:off x="1981200" y="5023723"/>
            <a:ext cx="1676400" cy="10722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5257800" y="5562600"/>
            <a:ext cx="3505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 smtClean="0">
                <a:solidFill>
                  <a:schemeClr val="tx2"/>
                </a:solidFill>
              </a:rPr>
              <a:t>We learn about the process (our model) using our data</a:t>
            </a:r>
            <a:endParaRPr lang="en-GB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0228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28600" y="1078468"/>
            <a:ext cx="8534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Our line of inference for defining models and data within the Bayesian framework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262128" y="1981200"/>
                <a:ext cx="8534400" cy="397031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 smtClean="0"/>
                  <a:t>In Bayesian statistics, we use Bayes law to learn about our process, using the model and the data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 smtClean="0"/>
              </a:p>
              <a:p>
                <a:endParaRPr lang="en-US" dirty="0" smtClean="0"/>
              </a:p>
              <a:p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GB" dirty="0" smtClean="0"/>
                  <a:t> are our observed data, which become fixed after we have observed them</a:t>
                </a:r>
              </a:p>
              <a:p>
                <a:endParaRPr lang="en-GB" dirty="0" smtClean="0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GB" dirty="0" smtClean="0"/>
                  <a:t> are unobserved quantities of interest (e.g., model parameters)</a:t>
                </a:r>
              </a:p>
              <a:p>
                <a:endParaRPr lang="en-GB" dirty="0"/>
              </a:p>
              <a:p>
                <a:r>
                  <a:rPr lang="en-US" dirty="0"/>
                  <a:t>We </a:t>
                </a:r>
                <a:r>
                  <a:rPr lang="en-US" u="sng" dirty="0"/>
                  <a:t>factor joint conditional probabilities </a:t>
                </a:r>
                <a:r>
                  <a:rPr lang="en-US" dirty="0"/>
                  <a:t>to define and estimate our model…</a:t>
                </a:r>
              </a:p>
              <a:p>
                <a:endParaRPr lang="en-GB" dirty="0"/>
              </a:p>
              <a:p>
                <a:r>
                  <a:rPr lang="en-GB" dirty="0" smtClean="0"/>
                  <a:t>In other words, we factor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GB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  <m:r>
                          <a:rPr lang="en-GB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GB" dirty="0" smtClean="0"/>
                  <a:t> into </a:t>
                </a:r>
                <a:r>
                  <a:rPr lang="en-GB" b="1" u="sng" dirty="0" smtClean="0"/>
                  <a:t>ecologically sensible components </a:t>
                </a:r>
                <a:r>
                  <a:rPr lang="en-GB" dirty="0" smtClean="0"/>
                  <a:t>that can be estimated using MCMC as univariate distributions</a:t>
                </a:r>
                <a:endParaRPr lang="en-GB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128" y="1981200"/>
                <a:ext cx="8534400" cy="3970318"/>
              </a:xfrm>
              <a:prstGeom prst="rect">
                <a:avLst/>
              </a:prstGeom>
              <a:blipFill>
                <a:blip r:embed="rId2"/>
                <a:stretch>
                  <a:fillRect l="-571" t="-768" b="-153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3429000" y="2667000"/>
                <a:ext cx="1881734" cy="68025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GB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["/>
                              <m:endChr m:val="]"/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y</m:t>
                              </m:r>
                              <m:r>
                                <a:rPr lang="en-GB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]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]</m:t>
                          </m:r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9000" y="2667000"/>
                <a:ext cx="1881734" cy="68025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/>
          <p:cNvSpPr/>
          <p:nvPr/>
        </p:nvSpPr>
        <p:spPr>
          <a:xfrm>
            <a:off x="1176528" y="283458"/>
            <a:ext cx="67055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800" b="1" dirty="0" smtClean="0"/>
              <a:t>Start with the fundamentals…Bayes law</a:t>
            </a:r>
            <a:endParaRPr lang="en-GB" sz="2800" dirty="0"/>
          </a:p>
        </p:txBody>
      </p:sp>
      <p:sp>
        <p:nvSpPr>
          <p:cNvPr id="7" name="Rectangle 6"/>
          <p:cNvSpPr/>
          <p:nvPr/>
        </p:nvSpPr>
        <p:spPr>
          <a:xfrm>
            <a:off x="262128" y="6096000"/>
            <a:ext cx="8534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b="1" dirty="0" smtClean="0">
                <a:solidFill>
                  <a:schemeClr val="tx2"/>
                </a:solidFill>
              </a:rPr>
              <a:t>Allows us to decompose complex, high dimensional problems into parts that can be thought about and analysed individually</a:t>
            </a:r>
            <a:endParaRPr lang="en-GB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9988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152400"/>
            <a:ext cx="8534400" cy="5786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u="sng" dirty="0" smtClean="0"/>
              <a:t>Motivation for using hierarchical Bayes…</a:t>
            </a:r>
          </a:p>
          <a:p>
            <a:endParaRPr lang="en-GB" b="1" dirty="0"/>
          </a:p>
          <a:p>
            <a:r>
              <a:rPr lang="en-GB" sz="2000" b="1" dirty="0" smtClean="0"/>
              <a:t>Why Bayes?</a:t>
            </a:r>
          </a:p>
          <a:p>
            <a:endParaRPr lang="en-GB" dirty="0"/>
          </a:p>
          <a:p>
            <a:pPr marL="285750" indent="-285750">
              <a:buFontTx/>
              <a:buChar char="-"/>
            </a:pPr>
            <a:r>
              <a:rPr lang="en-US" dirty="0" smtClean="0"/>
              <a:t>All scientific </a:t>
            </a:r>
            <a:r>
              <a:rPr lang="en-US" dirty="0"/>
              <a:t>models </a:t>
            </a:r>
            <a:r>
              <a:rPr lang="en-US" dirty="0" smtClean="0"/>
              <a:t>are abstractions</a:t>
            </a:r>
          </a:p>
          <a:p>
            <a:pPr marL="285750" indent="-285750">
              <a:buFontTx/>
              <a:buChar char="-"/>
            </a:pPr>
            <a:endParaRPr lang="en-US" dirty="0" smtClean="0"/>
          </a:p>
          <a:p>
            <a:pPr marL="285750" indent="-285750">
              <a:buFontTx/>
              <a:buChar char="-"/>
            </a:pPr>
            <a:r>
              <a:rPr lang="en-US" dirty="0"/>
              <a:t>B</a:t>
            </a:r>
            <a:r>
              <a:rPr lang="en-US" dirty="0" smtClean="0"/>
              <a:t>ecause </a:t>
            </a:r>
            <a:r>
              <a:rPr lang="en-US" dirty="0"/>
              <a:t>models are abstractions and reduce the dimensions of a problem, we must deal with the elements we choose to </a:t>
            </a:r>
            <a:r>
              <a:rPr lang="en-US" dirty="0" smtClean="0"/>
              <a:t>leave out</a:t>
            </a:r>
          </a:p>
          <a:p>
            <a:pPr marL="285750" indent="-285750">
              <a:buFontTx/>
              <a:buChar char="-"/>
            </a:pPr>
            <a:endParaRPr lang="en-US" dirty="0" smtClean="0"/>
          </a:p>
          <a:p>
            <a:pPr marL="285750" indent="-285750">
              <a:buFontTx/>
              <a:buChar char="-"/>
            </a:pPr>
            <a:r>
              <a:rPr lang="en-US" dirty="0" smtClean="0"/>
              <a:t>so </a:t>
            </a:r>
            <a:r>
              <a:rPr lang="en-US" dirty="0"/>
              <a:t>assessing uncertainty is fundamental to </a:t>
            </a:r>
            <a:r>
              <a:rPr lang="en-US" dirty="0" smtClean="0"/>
              <a:t>science:</a:t>
            </a:r>
          </a:p>
          <a:p>
            <a:pPr marL="742950" lvl="1" indent="-285750">
              <a:buFontTx/>
              <a:buChar char="-"/>
            </a:pPr>
            <a:r>
              <a:rPr lang="en-US" dirty="0" smtClean="0"/>
              <a:t>“process uncertainty”</a:t>
            </a:r>
          </a:p>
          <a:p>
            <a:pPr marL="742950" lvl="1" indent="-285750">
              <a:buFontTx/>
              <a:buChar char="-"/>
            </a:pPr>
            <a:r>
              <a:rPr lang="en-US" dirty="0" smtClean="0"/>
              <a:t>“observation uncertainty”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sz="2000" b="1" dirty="0" smtClean="0"/>
              <a:t>Why hierarchical models?</a:t>
            </a:r>
            <a:endParaRPr lang="en-US" sz="2000" dirty="0" smtClean="0"/>
          </a:p>
          <a:p>
            <a:endParaRPr lang="en-US" dirty="0" smtClean="0"/>
          </a:p>
          <a:p>
            <a:pPr marL="285750" indent="-285750">
              <a:buFontTx/>
              <a:buChar char="-"/>
            </a:pPr>
            <a:r>
              <a:rPr lang="en-US" dirty="0" smtClean="0"/>
              <a:t>Allow us to decompose complex, high dimensional problems into parts that can be thought about and </a:t>
            </a:r>
            <a:r>
              <a:rPr lang="en-US" dirty="0" err="1" smtClean="0"/>
              <a:t>analysed</a:t>
            </a:r>
            <a:r>
              <a:rPr lang="en-US" dirty="0" smtClean="0"/>
              <a:t> individually</a:t>
            </a:r>
          </a:p>
          <a:p>
            <a:pPr marL="285750" indent="-285750">
              <a:buFontTx/>
              <a:buChar char="-"/>
            </a:pPr>
            <a:endParaRPr lang="en-US" dirty="0" smtClean="0"/>
          </a:p>
          <a:p>
            <a:pPr marL="285750" indent="-285750">
              <a:buFontTx/>
              <a:buChar char="-"/>
            </a:pPr>
            <a:r>
              <a:rPr lang="en-US" dirty="0" smtClean="0"/>
              <a:t>Broad and flexible approach, allowing us to tackle virtually any ecological problem</a:t>
            </a:r>
          </a:p>
        </p:txBody>
      </p:sp>
    </p:spTree>
    <p:extLst>
      <p:ext uri="{BB962C8B-B14F-4D97-AF65-F5344CB8AC3E}">
        <p14:creationId xmlns:p14="http://schemas.microsoft.com/office/powerpoint/2010/main" val="1022343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52400" y="152400"/>
            <a:ext cx="8991600" cy="64325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Why is factoring joint conditional distributions so important?</a:t>
            </a:r>
          </a:p>
          <a:p>
            <a:endParaRPr lang="en-US" sz="800" b="1" dirty="0"/>
          </a:p>
          <a:p>
            <a:r>
              <a:rPr lang="en-US" dirty="0" smtClean="0"/>
              <a:t>Factoring joint distributions allows </a:t>
            </a:r>
            <a:r>
              <a:rPr lang="en-US" dirty="0"/>
              <a:t>us to decompose complex, high dimensional problems into parts that can be thought about and </a:t>
            </a:r>
            <a:r>
              <a:rPr lang="en-GB" dirty="0" smtClean="0"/>
              <a:t>analysed</a:t>
            </a:r>
            <a:r>
              <a:rPr lang="en-US" dirty="0" smtClean="0"/>
              <a:t> individually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The sequence of conditioning is arbitrary, when we build models we choose a sequence that makes sense</a:t>
            </a:r>
          </a:p>
          <a:p>
            <a:endParaRPr lang="en-US" dirty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Useful, ecological models will be more complex…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sz="800" dirty="0" smtClean="0"/>
          </a:p>
          <a:p>
            <a:endParaRPr lang="en-GB" dirty="0" smtClean="0"/>
          </a:p>
          <a:p>
            <a:r>
              <a:rPr lang="en-GB" dirty="0" smtClean="0"/>
              <a:t>And we use MCMC to find the </a:t>
            </a:r>
            <a:r>
              <a:rPr lang="en-GB" u="sng" dirty="0" smtClean="0"/>
              <a:t>marginal posterior distributions </a:t>
            </a:r>
            <a:r>
              <a:rPr lang="en-GB" dirty="0" smtClean="0"/>
              <a:t>of all the unobserved quantities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26422" t="12811" r="28562" b="57294"/>
          <a:stretch/>
        </p:blipFill>
        <p:spPr>
          <a:xfrm>
            <a:off x="2683239" y="2577272"/>
            <a:ext cx="3505201" cy="1600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t="54094" r="1070" b="35942"/>
          <a:stretch/>
        </p:blipFill>
        <p:spPr>
          <a:xfrm>
            <a:off x="602457" y="4925913"/>
            <a:ext cx="7703343" cy="5334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159240" y="5594252"/>
            <a:ext cx="327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 smtClean="0"/>
              <a:t>Multiple parameters, latent states, multiple datasets</a:t>
            </a:r>
            <a:endParaRPr lang="en-GB" sz="1400" dirty="0"/>
          </a:p>
        </p:txBody>
      </p:sp>
      <p:sp>
        <p:nvSpPr>
          <p:cNvPr id="8" name="TextBox 7"/>
          <p:cNvSpPr txBox="1"/>
          <p:nvPr/>
        </p:nvSpPr>
        <p:spPr>
          <a:xfrm>
            <a:off x="5029200" y="5594252"/>
            <a:ext cx="3276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 smtClean="0"/>
              <a:t>Factor into conditional distributions </a:t>
            </a:r>
            <a:endParaRPr lang="en-GB" sz="1400" dirty="0"/>
          </a:p>
        </p:txBody>
      </p:sp>
      <p:grpSp>
        <p:nvGrpSpPr>
          <p:cNvPr id="9" name="Group 8"/>
          <p:cNvGrpSpPr/>
          <p:nvPr/>
        </p:nvGrpSpPr>
        <p:grpSpPr>
          <a:xfrm>
            <a:off x="2057400" y="1316309"/>
            <a:ext cx="4800600" cy="512491"/>
            <a:chOff x="2057400" y="1316309"/>
            <a:chExt cx="4800600" cy="512491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3"/>
            <a:srcRect t="21069" r="35991" b="69024"/>
            <a:stretch/>
          </p:blipFill>
          <p:spPr>
            <a:xfrm>
              <a:off x="2057400" y="1316309"/>
              <a:ext cx="4800600" cy="512491"/>
            </a:xfrm>
            <a:prstGeom prst="rect">
              <a:avLst/>
            </a:prstGeom>
          </p:spPr>
        </p:pic>
        <p:sp>
          <p:nvSpPr>
            <p:cNvPr id="2" name="TextBox 1"/>
            <p:cNvSpPr txBox="1"/>
            <p:nvPr/>
          </p:nvSpPr>
          <p:spPr>
            <a:xfrm>
              <a:off x="6629400" y="1521023"/>
              <a:ext cx="2286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 smtClean="0"/>
                <a:t>1</a:t>
              </a:r>
              <a:endParaRPr lang="en-GB" sz="1400" dirty="0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705504" y="3001113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 smtClean="0">
                <a:solidFill>
                  <a:schemeClr val="tx2"/>
                </a:solidFill>
              </a:rPr>
              <a:t>Bayes law:</a:t>
            </a:r>
            <a:endParaRPr lang="en-GB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9849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457200" y="1666994"/>
                <a:ext cx="8153400" cy="36933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 smtClean="0"/>
                  <a:t>First – a simple Bayesian model:</a:t>
                </a:r>
              </a:p>
              <a:p>
                <a:endParaRPr lang="en-US" dirty="0"/>
              </a:p>
              <a:p>
                <a:pPr algn="ctr"/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GB" b="0" i="1" baseline="-25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GB" b="0" i="1" baseline="-25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  <m:r>
                          <a:rPr lang="en-GB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GB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∝ </m:t>
                    </m:r>
                    <m:d>
                      <m:dPr>
                        <m:begChr m:val="["/>
                        <m:endChr m:val="|"/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GB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GB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GB" dirty="0" smtClean="0"/>
                  <a:t>]    [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GB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GB" dirty="0" smtClean="0"/>
                  <a:t>] </a:t>
                </a:r>
                <a:r>
                  <a:rPr lang="en-GB" dirty="0"/>
                  <a:t>[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GB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GB" dirty="0"/>
                  <a:t>]</a:t>
                </a:r>
                <a:r>
                  <a:rPr lang="en-GB" dirty="0" smtClean="0"/>
                  <a:t> [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GB" dirty="0" smtClean="0"/>
                  <a:t>]</a:t>
                </a:r>
              </a:p>
              <a:p>
                <a:pPr algn="ctr"/>
                <a:endParaRPr lang="en-GB" dirty="0" smtClean="0"/>
              </a:p>
              <a:p>
                <a:pPr algn="ctr"/>
                <a:endParaRPr lang="en-GB" dirty="0" smtClean="0"/>
              </a:p>
              <a:p>
                <a:pPr algn="ctr"/>
                <a:endParaRPr lang="en-GB" dirty="0"/>
              </a:p>
              <a:p>
                <a:pPr marL="285750" indent="-285750">
                  <a:buFontTx/>
                  <a:buChar char="-"/>
                </a:pPr>
                <a:endParaRPr lang="en-GB" dirty="0" smtClean="0"/>
              </a:p>
              <a:p>
                <a:pPr marL="285750" indent="-285750">
                  <a:buFontTx/>
                  <a:buChar char="-"/>
                </a:pPr>
                <a:r>
                  <a:rPr lang="en-GB" dirty="0" smtClean="0"/>
                  <a:t>This model is not hierarchical because there is no conditioning beyond the dependence of the data, y, on the unobserved quantities,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GB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GB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</m:oMath>
                </a14:m>
                <a:endParaRPr lang="en-GB" dirty="0" smtClean="0"/>
              </a:p>
              <a:p>
                <a:pPr marL="285750" indent="-285750">
                  <a:buFontTx/>
                  <a:buChar char="-"/>
                </a:pPr>
                <a:endParaRPr lang="en-GB" dirty="0" smtClean="0"/>
              </a:p>
              <a:p>
                <a:pPr marL="285750" indent="-285750">
                  <a:buFontTx/>
                  <a:buChar char="-"/>
                </a:pPr>
                <a:r>
                  <a:rPr lang="en-GB" dirty="0" smtClean="0"/>
                  <a:t>Every quantity found on the RHS of the conditioning symbol in the likelihood is found in a prior</a:t>
                </a:r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1666994"/>
                <a:ext cx="8153400" cy="3693319"/>
              </a:xfrm>
              <a:prstGeom prst="rect">
                <a:avLst/>
              </a:prstGeom>
              <a:blipFill>
                <a:blip r:embed="rId2"/>
                <a:stretch>
                  <a:fillRect l="-598" t="-82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Left Brace 3"/>
          <p:cNvSpPr/>
          <p:nvPr/>
        </p:nvSpPr>
        <p:spPr>
          <a:xfrm rot="5400000">
            <a:off x="2880776" y="2414170"/>
            <a:ext cx="228600" cy="71544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Left Brace 4"/>
          <p:cNvSpPr/>
          <p:nvPr/>
        </p:nvSpPr>
        <p:spPr>
          <a:xfrm rot="5400000">
            <a:off x="4610100" y="2238494"/>
            <a:ext cx="228600" cy="1066800"/>
          </a:xfrm>
          <a:prstGeom prst="leftBrace">
            <a:avLst>
              <a:gd name="adj1" fmla="val 0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Left Brace 5"/>
          <p:cNvSpPr/>
          <p:nvPr/>
        </p:nvSpPr>
        <p:spPr>
          <a:xfrm rot="5400000">
            <a:off x="5890849" y="2322557"/>
            <a:ext cx="262128" cy="901722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2499776" y="2904482"/>
            <a:ext cx="990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b="1" dirty="0" smtClean="0">
                <a:solidFill>
                  <a:schemeClr val="tx2"/>
                </a:solidFill>
              </a:rPr>
              <a:t>unobserved</a:t>
            </a:r>
            <a:endParaRPr lang="en-GB" sz="1100" b="1" dirty="0">
              <a:solidFill>
                <a:schemeClr val="tx2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229100" y="2889182"/>
            <a:ext cx="990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b="1" dirty="0" smtClean="0">
                <a:solidFill>
                  <a:schemeClr val="tx2"/>
                </a:solidFill>
              </a:rPr>
              <a:t>Likelihood</a:t>
            </a:r>
            <a:endParaRPr lang="en-GB" sz="1100" b="1" dirty="0">
              <a:solidFill>
                <a:schemeClr val="tx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532952" y="2904482"/>
            <a:ext cx="990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b="1" dirty="0" smtClean="0">
                <a:solidFill>
                  <a:schemeClr val="tx2"/>
                </a:solidFill>
              </a:rPr>
              <a:t>Priors</a:t>
            </a:r>
            <a:endParaRPr lang="en-GB" sz="1100" b="1" dirty="0">
              <a:solidFill>
                <a:schemeClr val="tx2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081874" y="3144636"/>
            <a:ext cx="990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b="1" dirty="0" smtClean="0">
                <a:solidFill>
                  <a:schemeClr val="tx2"/>
                </a:solidFill>
              </a:rPr>
              <a:t>observed</a:t>
            </a:r>
            <a:endParaRPr lang="en-GB" sz="1100" b="1" dirty="0">
              <a:solidFill>
                <a:schemeClr val="tx2"/>
              </a:solidFill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3577174" y="2657594"/>
            <a:ext cx="0" cy="4931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653361" y="1907399"/>
            <a:ext cx="1371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b="1" dirty="0" smtClean="0">
                <a:solidFill>
                  <a:schemeClr val="tx2"/>
                </a:solidFill>
              </a:rPr>
              <a:t>Joint distribution</a:t>
            </a:r>
            <a:endParaRPr lang="en-GB" sz="1100" b="1" dirty="0">
              <a:solidFill>
                <a:schemeClr val="tx2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271848" y="2286635"/>
            <a:ext cx="1371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b="1" dirty="0" smtClean="0">
                <a:solidFill>
                  <a:schemeClr val="tx2"/>
                </a:solidFill>
              </a:rPr>
              <a:t>Posterior</a:t>
            </a:r>
            <a:endParaRPr lang="en-GB" sz="1100" b="1" dirty="0">
              <a:solidFill>
                <a:schemeClr val="tx2"/>
              </a:solidFill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3"/>
          <a:srcRect l="26422" t="12811" r="28562" b="57294"/>
          <a:stretch/>
        </p:blipFill>
        <p:spPr>
          <a:xfrm>
            <a:off x="5894430" y="198476"/>
            <a:ext cx="3216752" cy="146851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200" y="556260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 smtClean="0">
                <a:solidFill>
                  <a:srgbClr val="C00000"/>
                </a:solidFill>
              </a:rPr>
              <a:t>Let’s all just take a moment to stare at this, and make sure we get it…</a:t>
            </a:r>
            <a:endParaRPr lang="en-GB" b="1" dirty="0">
              <a:solidFill>
                <a:srgbClr val="C0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28600" y="198476"/>
            <a:ext cx="4648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u="sng" dirty="0" smtClean="0">
                <a:solidFill>
                  <a:srgbClr val="C00000"/>
                </a:solidFill>
              </a:rPr>
              <a:t>Fundamentally, we need to be able to write out our ecological problem as follows…</a:t>
            </a:r>
            <a:endParaRPr lang="en-GB" b="1" u="sng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6899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457200" y="1645146"/>
                <a:ext cx="8153400" cy="37856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b="1" dirty="0" smtClean="0"/>
                  <a:t>Now - a hierarchical Bayesian model:</a:t>
                </a:r>
              </a:p>
              <a:p>
                <a:pPr algn="ctr"/>
                <a:endParaRPr lang="en-GB" dirty="0"/>
              </a:p>
              <a:p>
                <a:pPr algn="ctr"/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GB" i="1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GB" i="1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  <m:r>
                          <a:rPr lang="en-GB">
                            <a:latin typeface="Cambria Math" panose="02040503050406030204" pitchFamily="18" charset="0"/>
                          </a:rPr>
                          <m:t>| 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  <m:d>
                      <m:dPr>
                        <m:begChr m:val="["/>
                        <m:endChr m:val="|"/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GB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GB" dirty="0"/>
                  <a:t>] </a:t>
                </a:r>
                <a:r>
                  <a:rPr lang="en-GB" dirty="0" smtClean="0"/>
                  <a:t>  [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GB">
                        <a:latin typeface="Cambria Math" panose="02040503050406030204" pitchFamily="18" charset="0"/>
                      </a:rPr>
                      <m:t>|</m:t>
                    </m:r>
                    <m:r>
                      <a:rPr lang="en-GB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GB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GB" dirty="0" smtClean="0"/>
                  <a:t>]    [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GB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GB" dirty="0"/>
                  <a:t>] </a:t>
                </a:r>
                <a:r>
                  <a:rPr lang="en-GB" dirty="0" smtClean="0"/>
                  <a:t>[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GB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GB" dirty="0" smtClean="0"/>
                  <a:t>]</a:t>
                </a:r>
              </a:p>
              <a:p>
                <a:pPr algn="ctr"/>
                <a:endParaRPr lang="en-GB" dirty="0"/>
              </a:p>
              <a:p>
                <a:pPr algn="ctr"/>
                <a:endParaRPr lang="en-GB" dirty="0" smtClean="0"/>
              </a:p>
              <a:p>
                <a:pPr algn="ctr"/>
                <a:endParaRPr lang="en-GB" dirty="0" smtClean="0"/>
              </a:p>
              <a:p>
                <a:pPr algn="ctr"/>
                <a:endParaRPr lang="en-GB" dirty="0" smtClean="0"/>
              </a:p>
              <a:p>
                <a:pPr algn="ctr"/>
                <a:endParaRPr lang="en-GB" dirty="0"/>
              </a:p>
              <a:p>
                <a:pPr marL="285750" indent="-285750">
                  <a:buFontTx/>
                  <a:buChar char="-"/>
                </a:pPr>
                <a:r>
                  <a:rPr lang="en-GB" b="1" u="sng" dirty="0" smtClean="0"/>
                  <a:t>A Bayesian model is hierarchical whenever we use probability rules for factoring to express the joint distribution as a product of conditional distributions</a:t>
                </a:r>
              </a:p>
              <a:p>
                <a:pPr marL="285750" indent="-285750">
                  <a:buFontTx/>
                  <a:buChar char="-"/>
                </a:pPr>
                <a:endParaRPr lang="en-GB" sz="1400" dirty="0" smtClean="0"/>
              </a:p>
              <a:p>
                <a:pPr marL="285750" indent="-285750">
                  <a:buFontTx/>
                  <a:buChar char="-"/>
                </a:pPr>
                <a:endParaRPr lang="en-GB" sz="1400" dirty="0" smtClean="0"/>
              </a:p>
              <a:p>
                <a:pPr marL="285750" indent="-285750">
                  <a:buFontTx/>
                  <a:buChar char="-"/>
                </a:pPr>
                <a:r>
                  <a:rPr lang="en-GB" sz="1600" dirty="0" smtClean="0"/>
                  <a:t>Note there is no prior for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GB" sz="1600" dirty="0" smtClean="0"/>
                  <a:t> because it is conditional upon a quantity,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GB" sz="1600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GB" sz="1600" dirty="0" smtClean="0"/>
                  <a:t>, for which there is a prior distribution</a:t>
                </a:r>
                <a:endParaRPr lang="en-GB" sz="1600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1645146"/>
                <a:ext cx="8153400" cy="3785652"/>
              </a:xfrm>
              <a:prstGeom prst="rect">
                <a:avLst/>
              </a:prstGeom>
              <a:blipFill>
                <a:blip r:embed="rId2"/>
                <a:stretch>
                  <a:fillRect l="-598" t="-966" b="-112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Left Brace 3"/>
          <p:cNvSpPr/>
          <p:nvPr/>
        </p:nvSpPr>
        <p:spPr>
          <a:xfrm rot="5400000">
            <a:off x="2743200" y="2392322"/>
            <a:ext cx="228600" cy="71544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Left Brace 5"/>
          <p:cNvSpPr/>
          <p:nvPr/>
        </p:nvSpPr>
        <p:spPr>
          <a:xfrm rot="5400000">
            <a:off x="6225297" y="2300709"/>
            <a:ext cx="262128" cy="901722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2362200" y="2882634"/>
            <a:ext cx="990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b="1" dirty="0" smtClean="0">
                <a:solidFill>
                  <a:schemeClr val="tx2"/>
                </a:solidFill>
              </a:rPr>
              <a:t>unobserved</a:t>
            </a:r>
            <a:endParaRPr lang="en-GB" sz="1100" b="1" dirty="0">
              <a:solidFill>
                <a:schemeClr val="tx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867400" y="2882634"/>
            <a:ext cx="990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b="1" dirty="0" smtClean="0">
                <a:solidFill>
                  <a:schemeClr val="tx2"/>
                </a:solidFill>
              </a:rPr>
              <a:t>Priors</a:t>
            </a:r>
            <a:endParaRPr lang="en-GB" sz="1100" b="1" dirty="0">
              <a:solidFill>
                <a:schemeClr val="tx2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944298" y="3122788"/>
            <a:ext cx="990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b="1" dirty="0" smtClean="0">
                <a:solidFill>
                  <a:schemeClr val="tx2"/>
                </a:solidFill>
              </a:rPr>
              <a:t>observed</a:t>
            </a:r>
            <a:endParaRPr lang="en-GB" sz="1100" b="1" dirty="0">
              <a:solidFill>
                <a:schemeClr val="tx2"/>
              </a:solidFill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3439598" y="2635746"/>
            <a:ext cx="0" cy="4931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653361" y="1885551"/>
            <a:ext cx="1371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b="1" dirty="0" smtClean="0">
                <a:solidFill>
                  <a:schemeClr val="tx2"/>
                </a:solidFill>
              </a:rPr>
              <a:t>Joint distribution</a:t>
            </a:r>
            <a:endParaRPr lang="en-GB" sz="1100" b="1" dirty="0">
              <a:solidFill>
                <a:schemeClr val="tx2"/>
              </a:solidFill>
            </a:endParaRPr>
          </a:p>
        </p:txBody>
      </p:sp>
      <p:sp>
        <p:nvSpPr>
          <p:cNvPr id="14" name="Left Brace 13"/>
          <p:cNvSpPr/>
          <p:nvPr/>
        </p:nvSpPr>
        <p:spPr>
          <a:xfrm rot="5400000">
            <a:off x="4803886" y="1946660"/>
            <a:ext cx="205802" cy="1583974"/>
          </a:xfrm>
          <a:prstGeom prst="leftBrace">
            <a:avLst>
              <a:gd name="adj1" fmla="val 0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5" name="TextBox 14"/>
          <p:cNvSpPr txBox="1"/>
          <p:nvPr/>
        </p:nvSpPr>
        <p:spPr>
          <a:xfrm>
            <a:off x="4152899" y="2870626"/>
            <a:ext cx="1470833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b="1" dirty="0" smtClean="0">
                <a:solidFill>
                  <a:schemeClr val="tx2"/>
                </a:solidFill>
              </a:rPr>
              <a:t>Likelihood (product of two conditional distributions)</a:t>
            </a:r>
            <a:endParaRPr lang="en-GB" sz="1100" b="1" dirty="0">
              <a:solidFill>
                <a:schemeClr val="tx2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271848" y="2264787"/>
            <a:ext cx="1371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b="1" dirty="0" smtClean="0">
                <a:solidFill>
                  <a:schemeClr val="tx2"/>
                </a:solidFill>
              </a:rPr>
              <a:t>Posterior</a:t>
            </a:r>
            <a:endParaRPr lang="en-GB" sz="1100" b="1" dirty="0">
              <a:solidFill>
                <a:schemeClr val="tx2"/>
              </a:solidFill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3"/>
          <a:srcRect l="26422" t="12811" r="28562" b="57294"/>
          <a:stretch/>
        </p:blipFill>
        <p:spPr>
          <a:xfrm>
            <a:off x="5894430" y="198476"/>
            <a:ext cx="3216752" cy="1468517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457200" y="5879068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 smtClean="0">
                <a:solidFill>
                  <a:srgbClr val="C00000"/>
                </a:solidFill>
              </a:rPr>
              <a:t>Cue more staring….</a:t>
            </a:r>
            <a:endParaRPr lang="en-GB" b="1" dirty="0">
              <a:solidFill>
                <a:srgbClr val="C0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28600" y="198476"/>
            <a:ext cx="4648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u="sng" dirty="0" smtClean="0">
                <a:solidFill>
                  <a:srgbClr val="C00000"/>
                </a:solidFill>
              </a:rPr>
              <a:t>Fundamentally, we need to be able to write out our ecological problem as follows…</a:t>
            </a:r>
            <a:endParaRPr lang="en-GB" b="1" u="sng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2443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8600" y="152400"/>
            <a:ext cx="853440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u="sng" dirty="0" smtClean="0"/>
              <a:t>Summary</a:t>
            </a:r>
            <a:r>
              <a:rPr lang="en-GB" sz="2400" b="1" dirty="0" smtClean="0"/>
              <a:t>: how does this help us with ecological models?</a:t>
            </a:r>
          </a:p>
          <a:p>
            <a:endParaRPr lang="en-GB" sz="800" dirty="0"/>
          </a:p>
          <a:p>
            <a:pPr marL="285750" indent="-285750">
              <a:buFontTx/>
              <a:buChar char="-"/>
            </a:pPr>
            <a:r>
              <a:rPr lang="en-GB" dirty="0" smtClean="0"/>
              <a:t>We use our knowledge of: </a:t>
            </a:r>
          </a:p>
          <a:p>
            <a:pPr marL="285750" indent="-285750">
              <a:buFontTx/>
              <a:buChar char="-"/>
            </a:pPr>
            <a:endParaRPr lang="en-GB" sz="800" dirty="0" smtClean="0"/>
          </a:p>
          <a:p>
            <a:pPr marL="742950" lvl="1" indent="-285750">
              <a:buFontTx/>
              <a:buChar char="-"/>
            </a:pPr>
            <a:r>
              <a:rPr lang="en-GB" dirty="0" smtClean="0"/>
              <a:t>ecological systems (the context)</a:t>
            </a:r>
          </a:p>
          <a:p>
            <a:pPr marL="742950" lvl="1" indent="-285750">
              <a:buFontTx/>
              <a:buChar char="-"/>
            </a:pPr>
            <a:endParaRPr lang="en-GB" dirty="0" smtClean="0"/>
          </a:p>
          <a:p>
            <a:pPr marL="742950" lvl="1" indent="-285750">
              <a:buFontTx/>
              <a:buChar char="-"/>
            </a:pPr>
            <a:r>
              <a:rPr lang="en-GB" dirty="0" smtClean="0"/>
              <a:t>the ecological process</a:t>
            </a:r>
          </a:p>
          <a:p>
            <a:pPr marL="742950" lvl="1" indent="-285750">
              <a:buFontTx/>
              <a:buChar char="-"/>
            </a:pPr>
            <a:endParaRPr lang="en-GB" dirty="0" smtClean="0"/>
          </a:p>
          <a:p>
            <a:pPr marL="742950" lvl="1" indent="-285750">
              <a:buFontTx/>
              <a:buChar char="-"/>
            </a:pPr>
            <a:r>
              <a:rPr lang="en-GB" dirty="0" smtClean="0"/>
              <a:t>how we observe the process</a:t>
            </a:r>
          </a:p>
          <a:p>
            <a:pPr marL="742950" lvl="1" indent="-285750">
              <a:buFontTx/>
              <a:buChar char="-"/>
            </a:pPr>
            <a:endParaRPr lang="en-GB" dirty="0" smtClean="0"/>
          </a:p>
          <a:p>
            <a:pPr marL="742950" lvl="1" indent="-285750">
              <a:buFontTx/>
              <a:buChar char="-"/>
            </a:pPr>
            <a:r>
              <a:rPr lang="en-GB" dirty="0" smtClean="0"/>
              <a:t>the assumptions we make to simplify it </a:t>
            </a:r>
          </a:p>
          <a:p>
            <a:pPr lvl="1"/>
            <a:r>
              <a:rPr lang="en-GB" dirty="0"/>
              <a:t> </a:t>
            </a:r>
            <a:r>
              <a:rPr lang="en-GB" dirty="0" smtClean="0"/>
              <a:t>    (represent it as a model) and the parts we </a:t>
            </a:r>
          </a:p>
          <a:p>
            <a:pPr lvl="1"/>
            <a:r>
              <a:rPr lang="en-GB" dirty="0"/>
              <a:t> </a:t>
            </a:r>
            <a:r>
              <a:rPr lang="en-GB" dirty="0" smtClean="0"/>
              <a:t>    have left out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72" y="3974722"/>
            <a:ext cx="6158128" cy="1892678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6309029" y="3974722"/>
            <a:ext cx="2682571" cy="2121278"/>
            <a:chOff x="5410200" y="2450722"/>
            <a:chExt cx="2682571" cy="2121278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3"/>
            <a:srcRect b="51022"/>
            <a:stretch/>
          </p:blipFill>
          <p:spPr>
            <a:xfrm>
              <a:off x="5410200" y="2450722"/>
              <a:ext cx="2682571" cy="2121278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5410200" y="2450722"/>
              <a:ext cx="2667000" cy="2112764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0200" y="1008505"/>
            <a:ext cx="3199857" cy="211569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76200" y="3974722"/>
            <a:ext cx="762000" cy="3686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6688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568294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85800" y="1219200"/>
            <a:ext cx="762000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 smtClean="0"/>
              <a:t>The mechanics…</a:t>
            </a:r>
          </a:p>
          <a:p>
            <a:endParaRPr lang="en-GB" sz="2800" b="1" dirty="0" smtClean="0"/>
          </a:p>
          <a:p>
            <a:endParaRPr lang="en-GB" sz="2800" b="1" dirty="0"/>
          </a:p>
          <a:p>
            <a:r>
              <a:rPr lang="en-GB" sz="2800" b="1" dirty="0" smtClean="0"/>
              <a:t>How do we go from our conceptual understanding of an ecological process and our data…</a:t>
            </a:r>
          </a:p>
          <a:p>
            <a:endParaRPr lang="en-GB" sz="2800" b="1" dirty="0"/>
          </a:p>
          <a:p>
            <a:r>
              <a:rPr lang="en-GB" sz="2800" b="1" dirty="0" smtClean="0"/>
              <a:t>…to a fully functioning model we can fit?</a:t>
            </a:r>
            <a:endParaRPr lang="en-GB" sz="2800" b="1" dirty="0"/>
          </a:p>
        </p:txBody>
      </p:sp>
    </p:spTree>
    <p:extLst>
      <p:ext uri="{BB962C8B-B14F-4D97-AF65-F5344CB8AC3E}">
        <p14:creationId xmlns:p14="http://schemas.microsoft.com/office/powerpoint/2010/main" val="625303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828800" y="304800"/>
            <a:ext cx="54864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800" b="1" dirty="0" smtClean="0"/>
              <a:t>Start with the </a:t>
            </a:r>
            <a:r>
              <a:rPr lang="en-GB" sz="2800" b="1" dirty="0"/>
              <a:t>fundamentals …</a:t>
            </a:r>
            <a:endParaRPr lang="en-GB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990600"/>
            <a:ext cx="4920864" cy="3124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096000" y="2057400"/>
            <a:ext cx="2667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i="1" dirty="0" smtClean="0"/>
              <a:t>From Tom Hobbs, Colorado State University</a:t>
            </a:r>
            <a:endParaRPr lang="en-GB" i="1" dirty="0"/>
          </a:p>
        </p:txBody>
      </p:sp>
      <p:sp>
        <p:nvSpPr>
          <p:cNvPr id="2" name="Rectangle 1"/>
          <p:cNvSpPr/>
          <p:nvPr/>
        </p:nvSpPr>
        <p:spPr>
          <a:xfrm>
            <a:off x="457200" y="4495800"/>
            <a:ext cx="83058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b="1" dirty="0" smtClean="0"/>
              <a:t>We need to be able to define our model in terms of a set of factored joint distributions</a:t>
            </a:r>
          </a:p>
          <a:p>
            <a:endParaRPr lang="en-GB" sz="2000" b="1" dirty="0"/>
          </a:p>
          <a:p>
            <a:pPr marL="342900" indent="-342900">
              <a:buFontTx/>
              <a:buChar char="-"/>
            </a:pPr>
            <a:r>
              <a:rPr lang="en-GB" sz="2000" b="1" dirty="0" smtClean="0"/>
              <a:t>Conceptual model →</a:t>
            </a:r>
          </a:p>
          <a:p>
            <a:pPr marL="342900" indent="-342900">
              <a:buFontTx/>
              <a:buChar char="-"/>
            </a:pPr>
            <a:endParaRPr lang="en-GB" sz="2000" b="1" dirty="0" smtClean="0"/>
          </a:p>
          <a:p>
            <a:pPr marL="342900" indent="-342900">
              <a:buFontTx/>
              <a:buChar char="-"/>
            </a:pPr>
            <a:r>
              <a:rPr lang="en-GB" sz="2000" b="1" dirty="0" smtClean="0"/>
              <a:t>Factored joint distribution for the posterior</a:t>
            </a:r>
            <a:endParaRPr lang="en-GB" sz="2000" b="1" dirty="0"/>
          </a:p>
        </p:txBody>
      </p:sp>
    </p:spTree>
    <p:extLst>
      <p:ext uri="{BB962C8B-B14F-4D97-AF65-F5344CB8AC3E}">
        <p14:creationId xmlns:p14="http://schemas.microsoft.com/office/powerpoint/2010/main" val="3136527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85800" y="2076271"/>
            <a:ext cx="7620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b="1" dirty="0" smtClean="0"/>
              <a:t>Graphical modelling, or </a:t>
            </a:r>
          </a:p>
          <a:p>
            <a:pPr algn="ctr"/>
            <a:r>
              <a:rPr lang="en-GB" sz="3600" b="1" dirty="0" smtClean="0"/>
              <a:t>Directed Acyclic Graphs (DAGs)</a:t>
            </a:r>
            <a:endParaRPr lang="en-GB" sz="3600" b="1" dirty="0"/>
          </a:p>
        </p:txBody>
      </p:sp>
    </p:spTree>
    <p:extLst>
      <p:ext uri="{BB962C8B-B14F-4D97-AF65-F5344CB8AC3E}">
        <p14:creationId xmlns:p14="http://schemas.microsoft.com/office/powerpoint/2010/main" val="4123940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85800" y="609600"/>
            <a:ext cx="76200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 smtClean="0"/>
              <a:t>DAG and factoring practice:</a:t>
            </a:r>
          </a:p>
          <a:p>
            <a:pPr algn="ctr"/>
            <a:endParaRPr lang="en-GB" sz="3200" b="1" dirty="0" smtClean="0"/>
          </a:p>
          <a:p>
            <a:pPr algn="ctr"/>
            <a:endParaRPr lang="en-GB" sz="3200" b="1" dirty="0"/>
          </a:p>
          <a:p>
            <a:pPr algn="ctr"/>
            <a:r>
              <a:rPr lang="en-GB" sz="3200" b="1" dirty="0" smtClean="0"/>
              <a:t>Diagramming joint and conditional probabilities</a:t>
            </a:r>
            <a:endParaRPr lang="en-GB" sz="32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b="30317"/>
          <a:stretch/>
        </p:blipFill>
        <p:spPr>
          <a:xfrm>
            <a:off x="889001" y="3733800"/>
            <a:ext cx="7213597" cy="24383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04800" y="3352800"/>
            <a:ext cx="4190999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/>
              <a:t>An ecological model – coming up later….</a:t>
            </a:r>
            <a:endParaRPr lang="en-GB" b="1" dirty="0"/>
          </a:p>
        </p:txBody>
      </p:sp>
      <p:sp>
        <p:nvSpPr>
          <p:cNvPr id="5" name="TextBox 4"/>
          <p:cNvSpPr txBox="1"/>
          <p:nvPr/>
        </p:nvSpPr>
        <p:spPr>
          <a:xfrm>
            <a:off x="4953001" y="6360854"/>
            <a:ext cx="4190999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b="1" dirty="0" smtClean="0"/>
              <a:t>….but first, something simpler!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295836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57200" y="685800"/>
            <a:ext cx="80772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/>
              <a:t>Bayesian networks or directed acyclic graphs (DAGs)</a:t>
            </a:r>
          </a:p>
          <a:p>
            <a:endParaRPr lang="en-GB" b="1" dirty="0"/>
          </a:p>
          <a:p>
            <a:pPr marL="285750" indent="-285750">
              <a:buFontTx/>
              <a:buChar char="-"/>
            </a:pPr>
            <a:r>
              <a:rPr lang="en-GB" dirty="0"/>
              <a:t>We use these to draw and then write out factored expressions for joint distributions</a:t>
            </a:r>
          </a:p>
          <a:p>
            <a:pPr marL="285750" indent="-285750">
              <a:buFontTx/>
              <a:buChar char="-"/>
            </a:pPr>
            <a:endParaRPr lang="en-GB" dirty="0"/>
          </a:p>
          <a:p>
            <a:pPr marL="285750" indent="-285750">
              <a:buFontTx/>
              <a:buChar char="-"/>
            </a:pPr>
            <a:r>
              <a:rPr lang="en-GB" dirty="0"/>
              <a:t>The expression for the joint distribution is then implemented within a statistical package (e.g., BUGS, JAGS, STAN) to fit the model and estimate the parameters of interest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b="52233"/>
          <a:stretch/>
        </p:blipFill>
        <p:spPr>
          <a:xfrm>
            <a:off x="744682" y="3521241"/>
            <a:ext cx="3733800" cy="287955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876800" y="3733800"/>
            <a:ext cx="3581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solidFill>
                  <a:srgbClr val="C00000"/>
                </a:solidFill>
              </a:rPr>
              <a:t>Define question, think about </a:t>
            </a:r>
            <a:r>
              <a:rPr lang="en-GB" u="sng" dirty="0" smtClean="0">
                <a:solidFill>
                  <a:srgbClr val="C00000"/>
                </a:solidFill>
              </a:rPr>
              <a:t>ecological process and observations</a:t>
            </a:r>
            <a:endParaRPr lang="en-GB" u="sng" dirty="0">
              <a:solidFill>
                <a:srgbClr val="C0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54682" y="4923472"/>
            <a:ext cx="43607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u="sng" dirty="0" smtClean="0">
                <a:solidFill>
                  <a:srgbClr val="C00000"/>
                </a:solidFill>
              </a:rPr>
              <a:t>Define the model </a:t>
            </a:r>
            <a:r>
              <a:rPr lang="en-GB" dirty="0" smtClean="0">
                <a:solidFill>
                  <a:srgbClr val="C00000"/>
                </a:solidFill>
              </a:rPr>
              <a:t>to represent the ecological process and observations</a:t>
            </a:r>
          </a:p>
          <a:p>
            <a:pPr marL="285750" indent="-285750">
              <a:buFontTx/>
              <a:buChar char="-"/>
            </a:pPr>
            <a:r>
              <a:rPr lang="en-GB" dirty="0" smtClean="0">
                <a:solidFill>
                  <a:srgbClr val="C00000"/>
                </a:solidFill>
              </a:rPr>
              <a:t>Diagram it</a:t>
            </a:r>
          </a:p>
          <a:p>
            <a:pPr marL="285750" indent="-285750">
              <a:buFontTx/>
              <a:buChar char="-"/>
            </a:pPr>
            <a:r>
              <a:rPr lang="en-GB" dirty="0" smtClean="0">
                <a:solidFill>
                  <a:srgbClr val="C00000"/>
                </a:solidFill>
              </a:rPr>
              <a:t>Write out posterior and joint distributions</a:t>
            </a:r>
          </a:p>
          <a:p>
            <a:pPr marL="285750" indent="-285750">
              <a:buFontTx/>
              <a:buChar char="-"/>
            </a:pPr>
            <a:r>
              <a:rPr lang="en-GB" dirty="0" smtClean="0">
                <a:solidFill>
                  <a:srgbClr val="C00000"/>
                </a:solidFill>
              </a:rPr>
              <a:t>Choose probability distributions</a:t>
            </a:r>
            <a:endParaRPr lang="en-GB" dirty="0">
              <a:solidFill>
                <a:srgbClr val="C00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04800" y="4724400"/>
            <a:ext cx="8610600" cy="182880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3039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8200" y="2076271"/>
            <a:ext cx="761999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3600" b="1" dirty="0" smtClean="0"/>
              <a:t>Ecological systems are fundamentally hierarchical in nature…</a:t>
            </a:r>
            <a:endParaRPr lang="en-GB" sz="3600" dirty="0"/>
          </a:p>
        </p:txBody>
      </p:sp>
    </p:spTree>
    <p:extLst>
      <p:ext uri="{BB962C8B-B14F-4D97-AF65-F5344CB8AC3E}">
        <p14:creationId xmlns:p14="http://schemas.microsoft.com/office/powerpoint/2010/main" val="533384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375" y="823913"/>
            <a:ext cx="6219825" cy="437306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781800" y="1992868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 smtClean="0"/>
              <a:t>A</a:t>
            </a:r>
            <a:endParaRPr lang="en-GB" b="1" dirty="0"/>
          </a:p>
        </p:txBody>
      </p:sp>
      <p:sp>
        <p:nvSpPr>
          <p:cNvPr id="4" name="TextBox 3"/>
          <p:cNvSpPr txBox="1"/>
          <p:nvPr/>
        </p:nvSpPr>
        <p:spPr>
          <a:xfrm>
            <a:off x="6781800" y="4355068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B</a:t>
            </a:r>
          </a:p>
        </p:txBody>
      </p:sp>
      <p:cxnSp>
        <p:nvCxnSpPr>
          <p:cNvPr id="5" name="Straight Arrow Connector 4"/>
          <p:cNvCxnSpPr>
            <a:stCxn id="4" idx="0"/>
            <a:endCxn id="3" idx="2"/>
          </p:cNvCxnSpPr>
          <p:nvPr/>
        </p:nvCxnSpPr>
        <p:spPr>
          <a:xfrm flipV="1">
            <a:off x="7010400" y="2362200"/>
            <a:ext cx="0" cy="19928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153400" y="5117068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 smtClean="0"/>
              <a:t>C</a:t>
            </a:r>
            <a:endParaRPr lang="en-GB" b="1" dirty="0"/>
          </a:p>
        </p:txBody>
      </p:sp>
      <p:cxnSp>
        <p:nvCxnSpPr>
          <p:cNvPr id="7" name="Straight Arrow Connector 6"/>
          <p:cNvCxnSpPr>
            <a:stCxn id="6" idx="1"/>
          </p:cNvCxnSpPr>
          <p:nvPr/>
        </p:nvCxnSpPr>
        <p:spPr>
          <a:xfrm flipH="1" flipV="1">
            <a:off x="7162800" y="4724400"/>
            <a:ext cx="990600" cy="5773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stCxn id="6" idx="0"/>
          </p:cNvCxnSpPr>
          <p:nvPr/>
        </p:nvCxnSpPr>
        <p:spPr>
          <a:xfrm flipH="1" flipV="1">
            <a:off x="7162800" y="2362200"/>
            <a:ext cx="1219200" cy="27548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8488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447800" y="1066800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 smtClean="0"/>
              <a:t>A</a:t>
            </a:r>
            <a:endParaRPr lang="en-GB" b="1" dirty="0"/>
          </a:p>
        </p:txBody>
      </p:sp>
      <p:sp>
        <p:nvSpPr>
          <p:cNvPr id="4" name="TextBox 3"/>
          <p:cNvSpPr txBox="1"/>
          <p:nvPr/>
        </p:nvSpPr>
        <p:spPr>
          <a:xfrm>
            <a:off x="1447800" y="3429000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B</a:t>
            </a:r>
          </a:p>
        </p:txBody>
      </p:sp>
      <p:cxnSp>
        <p:nvCxnSpPr>
          <p:cNvPr id="6" name="Straight Arrow Connector 5"/>
          <p:cNvCxnSpPr>
            <a:stCxn id="4" idx="0"/>
            <a:endCxn id="3" idx="2"/>
          </p:cNvCxnSpPr>
          <p:nvPr/>
        </p:nvCxnSpPr>
        <p:spPr>
          <a:xfrm flipV="1">
            <a:off x="1676400" y="1436132"/>
            <a:ext cx="0" cy="19928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4114800" y="2247900"/>
                <a:ext cx="241130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GB" dirty="0" err="1" smtClean="0">
                    <a:ea typeface="Cambria Math" panose="02040503050406030204" pitchFamily="18" charset="0"/>
                  </a:rPr>
                  <a:t>Pr</a:t>
                </a:r>
                <a:r>
                  <a:rPr lang="en-GB" dirty="0" smtClean="0">
                    <a:ea typeface="Cambria Math" panose="02040503050406030204" pitchFamily="18" charset="0"/>
                  </a:rPr>
                  <a:t>(A,B) = </a:t>
                </a:r>
                <a:r>
                  <a:rPr lang="en-GB" dirty="0" err="1" smtClean="0">
                    <a:ea typeface="Cambria Math" panose="02040503050406030204" pitchFamily="18" charset="0"/>
                  </a:rPr>
                  <a:t>Pr</a:t>
                </a:r>
                <a:r>
                  <a:rPr lang="en-GB" dirty="0" smtClean="0">
                    <a:ea typeface="Cambria Math" panose="02040503050406030204" pitchFamily="18" charset="0"/>
                  </a:rPr>
                  <a:t>(A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r>
                      <a:rPr lang="en-GB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GB" dirty="0" smtClean="0"/>
                  <a:t> B)  </a:t>
                </a:r>
                <a:r>
                  <a:rPr lang="en-GB" dirty="0" err="1" smtClean="0"/>
                  <a:t>Pr</a:t>
                </a:r>
                <a:r>
                  <a:rPr lang="en-GB" dirty="0" smtClean="0"/>
                  <a:t>(B)</a:t>
                </a:r>
                <a:endParaRPr lang="en-GB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4800" y="2247900"/>
                <a:ext cx="2411301" cy="369332"/>
              </a:xfrm>
              <a:prstGeom prst="rect">
                <a:avLst/>
              </a:prstGeom>
              <a:blipFill>
                <a:blip r:embed="rId2"/>
                <a:stretch>
                  <a:fillRect l="-2020" t="-10000" r="-1768" b="-2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65592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47800" y="1066800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 smtClean="0"/>
              <a:t>A</a:t>
            </a:r>
            <a:endParaRPr lang="en-GB" b="1" dirty="0"/>
          </a:p>
        </p:txBody>
      </p:sp>
      <p:sp>
        <p:nvSpPr>
          <p:cNvPr id="3" name="TextBox 2"/>
          <p:cNvSpPr txBox="1"/>
          <p:nvPr/>
        </p:nvSpPr>
        <p:spPr>
          <a:xfrm>
            <a:off x="1447800" y="3429000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B</a:t>
            </a:r>
          </a:p>
        </p:txBody>
      </p:sp>
      <p:cxnSp>
        <p:nvCxnSpPr>
          <p:cNvPr id="4" name="Straight Arrow Connector 3"/>
          <p:cNvCxnSpPr>
            <a:stCxn id="3" idx="0"/>
            <a:endCxn id="2" idx="2"/>
          </p:cNvCxnSpPr>
          <p:nvPr/>
        </p:nvCxnSpPr>
        <p:spPr>
          <a:xfrm flipV="1">
            <a:off x="1676400" y="1436132"/>
            <a:ext cx="0" cy="19928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5029200" y="2351901"/>
                <a:ext cx="2454711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GB" dirty="0" err="1" smtClean="0">
                    <a:ea typeface="Cambria Math" panose="02040503050406030204" pitchFamily="18" charset="0"/>
                  </a:rPr>
                  <a:t>Pr</a:t>
                </a:r>
                <a:r>
                  <a:rPr lang="en-GB" dirty="0" smtClean="0">
                    <a:ea typeface="Cambria Math" panose="02040503050406030204" pitchFamily="18" charset="0"/>
                  </a:rPr>
                  <a:t>(A,B,C) = </a:t>
                </a:r>
                <a:r>
                  <a:rPr lang="en-GB" dirty="0" err="1" smtClean="0">
                    <a:ea typeface="Cambria Math" panose="02040503050406030204" pitchFamily="18" charset="0"/>
                  </a:rPr>
                  <a:t>Pr</a:t>
                </a:r>
                <a:r>
                  <a:rPr lang="en-GB" dirty="0" smtClean="0">
                    <a:ea typeface="Cambria Math" panose="02040503050406030204" pitchFamily="18" charset="0"/>
                  </a:rPr>
                  <a:t>(A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r>
                      <a:rPr lang="en-GB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GB" dirty="0" smtClean="0"/>
                  <a:t> B, C)  x</a:t>
                </a:r>
              </a:p>
              <a:p>
                <a:r>
                  <a:rPr lang="en-GB" dirty="0"/>
                  <a:t>	</a:t>
                </a:r>
                <a:r>
                  <a:rPr lang="en-GB" dirty="0" smtClean="0"/>
                  <a:t>  </a:t>
                </a:r>
                <a:r>
                  <a:rPr lang="en-GB" dirty="0" err="1" smtClean="0"/>
                  <a:t>Pr</a:t>
                </a:r>
                <a:r>
                  <a:rPr lang="en-GB" dirty="0" smtClean="0"/>
                  <a:t>(B </a:t>
                </a:r>
                <a14:m>
                  <m:oMath xmlns:m="http://schemas.openxmlformats.org/officeDocument/2006/math">
                    <m:r>
                      <a:rPr lang="en-GB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GB" dirty="0" smtClean="0"/>
                  <a:t> C) x</a:t>
                </a:r>
              </a:p>
              <a:p>
                <a:r>
                  <a:rPr lang="en-GB" dirty="0"/>
                  <a:t>	</a:t>
                </a:r>
                <a:r>
                  <a:rPr lang="en-GB" dirty="0" smtClean="0"/>
                  <a:t>  </a:t>
                </a:r>
                <a:r>
                  <a:rPr lang="en-GB" dirty="0" err="1" smtClean="0"/>
                  <a:t>Pr</a:t>
                </a:r>
                <a:r>
                  <a:rPr lang="en-GB" dirty="0" smtClean="0"/>
                  <a:t>(C)</a:t>
                </a:r>
                <a:endParaRPr lang="en-GB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0" y="2351901"/>
                <a:ext cx="2454711" cy="923330"/>
              </a:xfrm>
              <a:prstGeom prst="rect">
                <a:avLst/>
              </a:prstGeom>
              <a:blipFill>
                <a:blip r:embed="rId2"/>
                <a:stretch>
                  <a:fillRect l="-1985" t="-3974" r="-993" b="-993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2819400" y="4191000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 smtClean="0"/>
              <a:t>C</a:t>
            </a:r>
            <a:endParaRPr lang="en-GB" b="1" dirty="0"/>
          </a:p>
        </p:txBody>
      </p:sp>
      <p:cxnSp>
        <p:nvCxnSpPr>
          <p:cNvPr id="8" name="Straight Arrow Connector 7"/>
          <p:cNvCxnSpPr>
            <a:stCxn id="6" idx="1"/>
          </p:cNvCxnSpPr>
          <p:nvPr/>
        </p:nvCxnSpPr>
        <p:spPr>
          <a:xfrm flipH="1" flipV="1">
            <a:off x="1828800" y="3798332"/>
            <a:ext cx="990600" cy="5773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6" idx="0"/>
          </p:cNvCxnSpPr>
          <p:nvPr/>
        </p:nvCxnSpPr>
        <p:spPr>
          <a:xfrm flipH="1" flipV="1">
            <a:off x="1828800" y="1436132"/>
            <a:ext cx="1219200" cy="27548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3649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47800" y="1066800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 smtClean="0"/>
              <a:t>A</a:t>
            </a:r>
            <a:endParaRPr lang="en-GB" b="1" dirty="0"/>
          </a:p>
        </p:txBody>
      </p:sp>
      <p:sp>
        <p:nvSpPr>
          <p:cNvPr id="3" name="TextBox 2"/>
          <p:cNvSpPr txBox="1"/>
          <p:nvPr/>
        </p:nvSpPr>
        <p:spPr>
          <a:xfrm>
            <a:off x="2895600" y="1066800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B</a:t>
            </a:r>
          </a:p>
        </p:txBody>
      </p:sp>
      <p:cxnSp>
        <p:nvCxnSpPr>
          <p:cNvPr id="4" name="Straight Arrow Connector 3"/>
          <p:cNvCxnSpPr>
            <a:stCxn id="10" idx="0"/>
            <a:endCxn id="6" idx="2"/>
          </p:cNvCxnSpPr>
          <p:nvPr/>
        </p:nvCxnSpPr>
        <p:spPr>
          <a:xfrm flipV="1">
            <a:off x="2476500" y="3188732"/>
            <a:ext cx="0" cy="11782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5029200" y="2351901"/>
                <a:ext cx="2421560" cy="12003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GB" dirty="0" err="1" smtClean="0">
                    <a:ea typeface="Cambria Math" panose="02040503050406030204" pitchFamily="18" charset="0"/>
                  </a:rPr>
                  <a:t>Pr</a:t>
                </a:r>
                <a:r>
                  <a:rPr lang="en-GB" dirty="0" smtClean="0">
                    <a:ea typeface="Cambria Math" panose="02040503050406030204" pitchFamily="18" charset="0"/>
                  </a:rPr>
                  <a:t>(A,B,C,D) = </a:t>
                </a:r>
                <a:r>
                  <a:rPr lang="en-GB" dirty="0" err="1" smtClean="0">
                    <a:ea typeface="Cambria Math" panose="02040503050406030204" pitchFamily="18" charset="0"/>
                  </a:rPr>
                  <a:t>Pr</a:t>
                </a:r>
                <a:r>
                  <a:rPr lang="en-GB" dirty="0" smtClean="0">
                    <a:ea typeface="Cambria Math" panose="02040503050406030204" pitchFamily="18" charset="0"/>
                  </a:rPr>
                  <a:t>(A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r>
                      <a:rPr lang="en-GB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GB" dirty="0" smtClean="0"/>
                  <a:t> C)  x</a:t>
                </a:r>
              </a:p>
              <a:p>
                <a:r>
                  <a:rPr lang="en-GB" dirty="0"/>
                  <a:t>	</a:t>
                </a:r>
                <a:r>
                  <a:rPr lang="en-GB" dirty="0" smtClean="0"/>
                  <a:t>      </a:t>
                </a:r>
                <a:r>
                  <a:rPr lang="en-GB" dirty="0" err="1" smtClean="0"/>
                  <a:t>Pr</a:t>
                </a:r>
                <a:r>
                  <a:rPr lang="en-GB" dirty="0" smtClean="0"/>
                  <a:t>(B </a:t>
                </a:r>
                <a14:m>
                  <m:oMath xmlns:m="http://schemas.openxmlformats.org/officeDocument/2006/math">
                    <m:r>
                      <a:rPr lang="en-GB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GB" dirty="0" smtClean="0"/>
                  <a:t> C) x</a:t>
                </a:r>
              </a:p>
              <a:p>
                <a:r>
                  <a:rPr lang="en-GB" dirty="0"/>
                  <a:t>	</a:t>
                </a:r>
                <a:r>
                  <a:rPr lang="en-GB" dirty="0" smtClean="0"/>
                  <a:t>      </a:t>
                </a:r>
                <a:r>
                  <a:rPr lang="en-GB" dirty="0" err="1" smtClean="0"/>
                  <a:t>Pr</a:t>
                </a:r>
                <a:r>
                  <a:rPr lang="en-GB" dirty="0" smtClean="0"/>
                  <a:t>(C </a:t>
                </a:r>
                <a14:m>
                  <m:oMath xmlns:m="http://schemas.openxmlformats.org/officeDocument/2006/math">
                    <m:r>
                      <a:rPr lang="en-GB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GB" dirty="0" smtClean="0"/>
                  <a:t> D) x</a:t>
                </a:r>
              </a:p>
              <a:p>
                <a:r>
                  <a:rPr lang="en-GB" dirty="0"/>
                  <a:t>	</a:t>
                </a:r>
                <a:r>
                  <a:rPr lang="en-GB" dirty="0" smtClean="0"/>
                  <a:t>      </a:t>
                </a:r>
                <a:r>
                  <a:rPr lang="en-GB" dirty="0" err="1" smtClean="0"/>
                  <a:t>Pr</a:t>
                </a:r>
                <a:r>
                  <a:rPr lang="en-GB" dirty="0" smtClean="0"/>
                  <a:t>(D)</a:t>
                </a:r>
                <a:endParaRPr lang="en-GB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0" y="2351901"/>
                <a:ext cx="2421560" cy="1200329"/>
              </a:xfrm>
              <a:prstGeom prst="rect">
                <a:avLst/>
              </a:prstGeom>
              <a:blipFill>
                <a:blip r:embed="rId2"/>
                <a:stretch>
                  <a:fillRect l="-2015" t="-3046" r="-1259" b="-710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2247900" y="2819400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 smtClean="0"/>
              <a:t>C</a:t>
            </a:r>
            <a:endParaRPr lang="en-GB" b="1" dirty="0"/>
          </a:p>
        </p:txBody>
      </p:sp>
      <p:cxnSp>
        <p:nvCxnSpPr>
          <p:cNvPr id="7" name="Straight Arrow Connector 6"/>
          <p:cNvCxnSpPr>
            <a:stCxn id="6" idx="0"/>
            <a:endCxn id="2" idx="2"/>
          </p:cNvCxnSpPr>
          <p:nvPr/>
        </p:nvCxnSpPr>
        <p:spPr>
          <a:xfrm flipH="1" flipV="1">
            <a:off x="1676400" y="1436132"/>
            <a:ext cx="800100" cy="13832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stCxn id="6" idx="0"/>
            <a:endCxn id="3" idx="2"/>
          </p:cNvCxnSpPr>
          <p:nvPr/>
        </p:nvCxnSpPr>
        <p:spPr>
          <a:xfrm flipV="1">
            <a:off x="2476500" y="1436132"/>
            <a:ext cx="647700" cy="13832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247900" y="4366998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3125088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47800" y="1066800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 smtClean="0"/>
              <a:t>A</a:t>
            </a:r>
            <a:endParaRPr lang="en-GB" b="1" dirty="0"/>
          </a:p>
        </p:txBody>
      </p:sp>
      <p:sp>
        <p:nvSpPr>
          <p:cNvPr id="3" name="TextBox 2"/>
          <p:cNvSpPr txBox="1"/>
          <p:nvPr/>
        </p:nvSpPr>
        <p:spPr>
          <a:xfrm>
            <a:off x="1104900" y="2167235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B</a:t>
            </a:r>
          </a:p>
        </p:txBody>
      </p:sp>
      <p:cxnSp>
        <p:nvCxnSpPr>
          <p:cNvPr id="4" name="Straight Arrow Connector 3"/>
          <p:cNvCxnSpPr>
            <a:stCxn id="9" idx="0"/>
          </p:cNvCxnSpPr>
          <p:nvPr/>
        </p:nvCxnSpPr>
        <p:spPr>
          <a:xfrm flipH="1" flipV="1">
            <a:off x="2286000" y="2590800"/>
            <a:ext cx="1143000" cy="10668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5029200" y="2351901"/>
                <a:ext cx="2906308" cy="12003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GB" dirty="0" err="1" smtClean="0">
                    <a:ea typeface="Cambria Math" panose="02040503050406030204" pitchFamily="18" charset="0"/>
                  </a:rPr>
                  <a:t>Pr</a:t>
                </a:r>
                <a:r>
                  <a:rPr lang="en-GB" dirty="0" smtClean="0">
                    <a:ea typeface="Cambria Math" panose="02040503050406030204" pitchFamily="18" charset="0"/>
                  </a:rPr>
                  <a:t>(A,B,C,D) = </a:t>
                </a:r>
                <a:r>
                  <a:rPr lang="en-GB" dirty="0" err="1" smtClean="0">
                    <a:ea typeface="Cambria Math" panose="02040503050406030204" pitchFamily="18" charset="0"/>
                  </a:rPr>
                  <a:t>Pr</a:t>
                </a:r>
                <a:r>
                  <a:rPr lang="en-GB" dirty="0" smtClean="0">
                    <a:ea typeface="Cambria Math" panose="02040503050406030204" pitchFamily="18" charset="0"/>
                  </a:rPr>
                  <a:t>(A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r>
                      <a:rPr lang="en-GB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GB" dirty="0" smtClean="0"/>
                  <a:t> B, C, D)  x</a:t>
                </a:r>
              </a:p>
              <a:p>
                <a:r>
                  <a:rPr lang="en-GB" dirty="0"/>
                  <a:t>	</a:t>
                </a:r>
                <a:r>
                  <a:rPr lang="en-GB" dirty="0" smtClean="0"/>
                  <a:t>      </a:t>
                </a:r>
                <a:r>
                  <a:rPr lang="en-GB" dirty="0" err="1" smtClean="0"/>
                  <a:t>Pr</a:t>
                </a:r>
                <a:r>
                  <a:rPr lang="en-GB" dirty="0" smtClean="0"/>
                  <a:t>(B </a:t>
                </a:r>
                <a14:m>
                  <m:oMath xmlns:m="http://schemas.openxmlformats.org/officeDocument/2006/math">
                    <m:r>
                      <a:rPr lang="en-GB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GB" dirty="0" smtClean="0"/>
                  <a:t> C, D) x</a:t>
                </a:r>
              </a:p>
              <a:p>
                <a:r>
                  <a:rPr lang="en-GB" dirty="0"/>
                  <a:t>	</a:t>
                </a:r>
                <a:r>
                  <a:rPr lang="en-GB" dirty="0" smtClean="0"/>
                  <a:t>      </a:t>
                </a:r>
                <a:r>
                  <a:rPr lang="en-GB" dirty="0" err="1" smtClean="0"/>
                  <a:t>Pr</a:t>
                </a:r>
                <a:r>
                  <a:rPr lang="en-GB" dirty="0" smtClean="0"/>
                  <a:t>(C </a:t>
                </a:r>
                <a14:m>
                  <m:oMath xmlns:m="http://schemas.openxmlformats.org/officeDocument/2006/math">
                    <m:r>
                      <a:rPr lang="en-GB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GB" dirty="0" smtClean="0"/>
                  <a:t> D) x</a:t>
                </a:r>
              </a:p>
              <a:p>
                <a:r>
                  <a:rPr lang="en-GB" dirty="0"/>
                  <a:t>	</a:t>
                </a:r>
                <a:r>
                  <a:rPr lang="en-GB" dirty="0" smtClean="0"/>
                  <a:t>      </a:t>
                </a:r>
                <a:r>
                  <a:rPr lang="en-GB" dirty="0" err="1" smtClean="0"/>
                  <a:t>Pr</a:t>
                </a:r>
                <a:r>
                  <a:rPr lang="en-GB" dirty="0" smtClean="0"/>
                  <a:t>(D)</a:t>
                </a:r>
                <a:endParaRPr lang="en-GB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0" y="2351901"/>
                <a:ext cx="2906308" cy="1200329"/>
              </a:xfrm>
              <a:prstGeom prst="rect">
                <a:avLst/>
              </a:prstGeom>
              <a:blipFill>
                <a:blip r:embed="rId2"/>
                <a:stretch>
                  <a:fillRect l="-1677" t="-3046" r="-629" b="-710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1953387" y="2354529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 smtClean="0"/>
              <a:t>C</a:t>
            </a:r>
            <a:endParaRPr lang="en-GB" b="1" dirty="0"/>
          </a:p>
        </p:txBody>
      </p:sp>
      <p:cxnSp>
        <p:nvCxnSpPr>
          <p:cNvPr id="7" name="Straight Arrow Connector 6"/>
          <p:cNvCxnSpPr>
            <a:stCxn id="6" idx="0"/>
            <a:endCxn id="2" idx="2"/>
          </p:cNvCxnSpPr>
          <p:nvPr/>
        </p:nvCxnSpPr>
        <p:spPr>
          <a:xfrm flipH="1" flipV="1">
            <a:off x="1676400" y="1436132"/>
            <a:ext cx="505587" cy="9183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 flipV="1">
            <a:off x="1433133" y="2373237"/>
            <a:ext cx="624267" cy="6295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200400" y="3657600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D</a:t>
            </a:r>
          </a:p>
        </p:txBody>
      </p:sp>
      <p:cxnSp>
        <p:nvCxnSpPr>
          <p:cNvPr id="12" name="Straight Arrow Connector 11"/>
          <p:cNvCxnSpPr>
            <a:stCxn id="3" idx="0"/>
          </p:cNvCxnSpPr>
          <p:nvPr/>
        </p:nvCxnSpPr>
        <p:spPr>
          <a:xfrm flipV="1">
            <a:off x="1333500" y="1436132"/>
            <a:ext cx="190500" cy="73110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9" idx="0"/>
          </p:cNvCxnSpPr>
          <p:nvPr/>
        </p:nvCxnSpPr>
        <p:spPr>
          <a:xfrm flipH="1" flipV="1">
            <a:off x="1828800" y="1436132"/>
            <a:ext cx="1600200" cy="22214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9" idx="1"/>
            <a:endCxn id="3" idx="2"/>
          </p:cNvCxnSpPr>
          <p:nvPr/>
        </p:nvCxnSpPr>
        <p:spPr>
          <a:xfrm flipH="1" flipV="1">
            <a:off x="1333500" y="2536567"/>
            <a:ext cx="1866900" cy="13056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713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47800" y="1066800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 smtClean="0"/>
              <a:t>A</a:t>
            </a:r>
            <a:endParaRPr lang="en-GB" b="1" dirty="0"/>
          </a:p>
        </p:txBody>
      </p:sp>
      <p:sp>
        <p:nvSpPr>
          <p:cNvPr id="3" name="TextBox 2"/>
          <p:cNvSpPr txBox="1"/>
          <p:nvPr/>
        </p:nvSpPr>
        <p:spPr>
          <a:xfrm>
            <a:off x="876300" y="2330145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B</a:t>
            </a:r>
          </a:p>
        </p:txBody>
      </p:sp>
      <p:cxnSp>
        <p:nvCxnSpPr>
          <p:cNvPr id="4" name="Straight Arrow Connector 3"/>
          <p:cNvCxnSpPr>
            <a:stCxn id="9" idx="0"/>
          </p:cNvCxnSpPr>
          <p:nvPr/>
        </p:nvCxnSpPr>
        <p:spPr>
          <a:xfrm flipH="1" flipV="1">
            <a:off x="2270379" y="2590800"/>
            <a:ext cx="1210437" cy="6883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5029200" y="2351901"/>
                <a:ext cx="2969083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GB" dirty="0" err="1" smtClean="0">
                    <a:ea typeface="Cambria Math" panose="02040503050406030204" pitchFamily="18" charset="0"/>
                  </a:rPr>
                  <a:t>Pr</a:t>
                </a:r>
                <a:r>
                  <a:rPr lang="en-GB" dirty="0" smtClean="0">
                    <a:ea typeface="Cambria Math" panose="02040503050406030204" pitchFamily="18" charset="0"/>
                  </a:rPr>
                  <a:t>(A,B,C,D) = </a:t>
                </a:r>
                <a:r>
                  <a:rPr lang="en-GB" dirty="0" err="1" smtClean="0">
                    <a:ea typeface="Cambria Math" panose="02040503050406030204" pitchFamily="18" charset="0"/>
                  </a:rPr>
                  <a:t>Pr</a:t>
                </a:r>
                <a:r>
                  <a:rPr lang="en-GB" dirty="0" smtClean="0">
                    <a:ea typeface="Cambria Math" panose="02040503050406030204" pitchFamily="18" charset="0"/>
                  </a:rPr>
                  <a:t>(A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r>
                      <a:rPr lang="en-GB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GB" dirty="0" smtClean="0"/>
                  <a:t> B, C, D)  x</a:t>
                </a:r>
              </a:p>
              <a:p>
                <a:r>
                  <a:rPr lang="en-GB" dirty="0"/>
                  <a:t>	</a:t>
                </a:r>
                <a:r>
                  <a:rPr lang="en-GB" dirty="0" smtClean="0"/>
                  <a:t>      </a:t>
                </a:r>
                <a:r>
                  <a:rPr lang="en-GB" dirty="0" err="1" smtClean="0"/>
                  <a:t>Pr</a:t>
                </a:r>
                <a:r>
                  <a:rPr lang="en-GB" dirty="0" smtClean="0"/>
                  <a:t>(C </a:t>
                </a:r>
                <a14:m>
                  <m:oMath xmlns:m="http://schemas.openxmlformats.org/officeDocument/2006/math">
                    <m:r>
                      <a:rPr lang="en-GB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GB" dirty="0" smtClean="0"/>
                  <a:t> D) x</a:t>
                </a:r>
              </a:p>
              <a:p>
                <a:r>
                  <a:rPr lang="en-GB" dirty="0"/>
                  <a:t>	</a:t>
                </a:r>
                <a:r>
                  <a:rPr lang="en-GB" dirty="0" smtClean="0"/>
                  <a:t>      </a:t>
                </a:r>
                <a:r>
                  <a:rPr lang="en-GB" dirty="0" err="1" smtClean="0"/>
                  <a:t>Pr</a:t>
                </a:r>
                <a:r>
                  <a:rPr lang="en-GB" dirty="0" smtClean="0"/>
                  <a:t>(B) </a:t>
                </a:r>
                <a:r>
                  <a:rPr lang="en-GB" dirty="0" err="1" smtClean="0"/>
                  <a:t>Pr</a:t>
                </a:r>
                <a:r>
                  <a:rPr lang="en-GB" dirty="0" smtClean="0"/>
                  <a:t>(D)</a:t>
                </a:r>
                <a:endParaRPr lang="en-GB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0" y="2351901"/>
                <a:ext cx="2969083" cy="923330"/>
              </a:xfrm>
              <a:prstGeom prst="rect">
                <a:avLst/>
              </a:prstGeom>
              <a:blipFill>
                <a:blip r:embed="rId2"/>
                <a:stretch>
                  <a:fillRect l="-1643" t="-3974" b="-993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1953387" y="2354529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 smtClean="0"/>
              <a:t>C</a:t>
            </a:r>
            <a:endParaRPr lang="en-GB" b="1" dirty="0"/>
          </a:p>
        </p:txBody>
      </p:sp>
      <p:cxnSp>
        <p:nvCxnSpPr>
          <p:cNvPr id="7" name="Straight Arrow Connector 6"/>
          <p:cNvCxnSpPr>
            <a:stCxn id="6" idx="0"/>
            <a:endCxn id="2" idx="2"/>
          </p:cNvCxnSpPr>
          <p:nvPr/>
        </p:nvCxnSpPr>
        <p:spPr>
          <a:xfrm flipH="1" flipV="1">
            <a:off x="1676400" y="1436132"/>
            <a:ext cx="505587" cy="9183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252216" y="3279124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D</a:t>
            </a:r>
          </a:p>
        </p:txBody>
      </p:sp>
      <p:cxnSp>
        <p:nvCxnSpPr>
          <p:cNvPr id="10" name="Straight Arrow Connector 9"/>
          <p:cNvCxnSpPr>
            <a:stCxn id="3" idx="0"/>
          </p:cNvCxnSpPr>
          <p:nvPr/>
        </p:nvCxnSpPr>
        <p:spPr>
          <a:xfrm flipV="1">
            <a:off x="1104900" y="1436132"/>
            <a:ext cx="400050" cy="8940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9" idx="0"/>
          </p:cNvCxnSpPr>
          <p:nvPr/>
        </p:nvCxnSpPr>
        <p:spPr>
          <a:xfrm flipH="1" flipV="1">
            <a:off x="1792224" y="1371600"/>
            <a:ext cx="1688592" cy="19075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3709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228600" y="228600"/>
                <a:ext cx="8534400" cy="53553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000" b="1" dirty="0" smtClean="0"/>
                  <a:t>And now for something more ecological…</a:t>
                </a:r>
              </a:p>
              <a:p>
                <a:endParaRPr lang="en-GB" dirty="0" smtClean="0"/>
              </a:p>
              <a:p>
                <a:endParaRPr lang="en-GB" dirty="0"/>
              </a:p>
              <a:p>
                <a:pPr marL="285750" indent="-285750">
                  <a:buFontTx/>
                  <a:buChar char="-"/>
                </a:pPr>
                <a:r>
                  <a:rPr lang="en-GB" dirty="0" smtClean="0"/>
                  <a:t>We most often </a:t>
                </a:r>
                <a:r>
                  <a:rPr lang="en-GB" b="1" u="sng" dirty="0" smtClean="0"/>
                  <a:t>factor the joint distribution </a:t>
                </a:r>
                <a:r>
                  <a:rPr lang="en-GB" dirty="0" smtClean="0"/>
                  <a:t>in a way that allows us to deal with a broad range of ecological questions:</a:t>
                </a:r>
              </a:p>
              <a:p>
                <a:pPr marL="285750" indent="-285750">
                  <a:buFontTx/>
                  <a:buChar char="-"/>
                </a:pPr>
                <a:endParaRPr lang="en-GB" dirty="0"/>
              </a:p>
              <a:p>
                <a:pPr marL="285750" indent="-285750">
                  <a:buFontTx/>
                  <a:buChar char="-"/>
                </a:pPr>
                <a:endParaRPr lang="en-GB" dirty="0" smtClean="0"/>
              </a:p>
              <a:p>
                <a:pPr marL="285750" indent="-285750">
                  <a:buFontTx/>
                  <a:buChar char="-"/>
                </a:pPr>
                <a:endParaRPr lang="en-GB" sz="800" dirty="0" smtClean="0"/>
              </a:p>
              <a:p>
                <a:pPr marL="742950" lvl="1" indent="-285750">
                  <a:buFontTx/>
                  <a:buChar char="-"/>
                </a:pPr>
                <a:r>
                  <a:rPr lang="en-GB" dirty="0" smtClean="0"/>
                  <a:t>There is a </a:t>
                </a:r>
                <a:r>
                  <a:rPr lang="en-GB" u="sng" dirty="0" smtClean="0"/>
                  <a:t>true ecological state of interest</a:t>
                </a:r>
                <a:r>
                  <a:rPr lang="en-GB" dirty="0" smtClean="0"/>
                  <a:t>,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GB" dirty="0" smtClean="0"/>
                  <a:t>, that is not directly observable</a:t>
                </a:r>
              </a:p>
              <a:p>
                <a:pPr marL="742950" lvl="1" indent="-285750">
                  <a:buFontTx/>
                  <a:buChar char="-"/>
                </a:pPr>
                <a:endParaRPr lang="en-GB" sz="800" dirty="0" smtClean="0"/>
              </a:p>
              <a:p>
                <a:pPr marL="742950" lvl="1" indent="-285750">
                  <a:buFontTx/>
                  <a:buChar char="-"/>
                </a:pPr>
                <a:r>
                  <a:rPr lang="en-GB" dirty="0" smtClean="0"/>
                  <a:t>We relate that state to </a:t>
                </a:r>
                <a:r>
                  <a:rPr lang="en-GB" u="sng" dirty="0" smtClean="0"/>
                  <a:t>observable data</a:t>
                </a:r>
                <a:r>
                  <a:rPr lang="en-GB" dirty="0" smtClean="0"/>
                  <a:t>,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GB" dirty="0" smtClean="0"/>
                  <a:t>, using a model with a vector of parameters,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GB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𝑜</m:t>
                    </m:r>
                    <m:r>
                      <a:rPr lang="en-GB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GB" dirty="0" smtClean="0"/>
              </a:p>
              <a:p>
                <a:pPr marL="742950" lvl="1" indent="-285750">
                  <a:buFontTx/>
                  <a:buChar char="-"/>
                </a:pPr>
                <a:endParaRPr lang="en-GB" sz="800" dirty="0" smtClean="0"/>
              </a:p>
              <a:p>
                <a:pPr marL="742950" lvl="1" indent="-285750">
                  <a:buFontTx/>
                  <a:buChar char="-"/>
                </a:pPr>
                <a:r>
                  <a:rPr lang="en-GB" dirty="0" smtClean="0"/>
                  <a:t>The behaviour of the true state, or the process, is predicted by a </a:t>
                </a:r>
                <a:r>
                  <a:rPr lang="en-GB" u="sng" dirty="0" smtClean="0"/>
                  <a:t>model with parameters</a:t>
                </a:r>
                <a:r>
                  <a:rPr lang="en-GB" dirty="0" smtClean="0"/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GB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GB" dirty="0"/>
                  <a:t> </a:t>
                </a:r>
                <a:endParaRPr lang="en-GB" dirty="0" smtClean="0"/>
              </a:p>
              <a:p>
                <a:endParaRPr lang="en-GB" sz="800" dirty="0" smtClean="0"/>
              </a:p>
              <a:p>
                <a:endParaRPr lang="en-GB" sz="800" dirty="0"/>
              </a:p>
              <a:p>
                <a:endParaRPr lang="en-GB" sz="800" dirty="0" smtClean="0"/>
              </a:p>
              <a:p>
                <a:endParaRPr lang="en-GB" sz="800" dirty="0"/>
              </a:p>
              <a:p>
                <a:endParaRPr lang="en-GB" sz="800" dirty="0" smtClean="0"/>
              </a:p>
              <a:p>
                <a:endParaRPr lang="en-GB" sz="800" dirty="0"/>
              </a:p>
              <a:p>
                <a:endParaRPr lang="en-GB" sz="800" dirty="0" smtClean="0"/>
              </a:p>
              <a:p>
                <a:endParaRPr lang="en-GB" sz="800" dirty="0" smtClean="0"/>
              </a:p>
              <a:p>
                <a:pPr algn="ctr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GB" b="0" i="1" baseline="-25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GB" b="0" i="1" baseline="-25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  <m:r>
                          <a:rPr lang="en-GB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</m:t>
                        </m:r>
                        <m:r>
                          <a:rPr lang="en-GB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GB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  </m:t>
                        </m:r>
                      </m:e>
                    </m:d>
                    <m:r>
                      <a:rPr lang="en-GB" i="1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  </m:t>
                    </m:r>
                    <m:d>
                      <m:dPr>
                        <m:begChr m:val="["/>
                        <m:endChr m:val="|"/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GB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𝑜</m:t>
                    </m:r>
                    <m:r>
                      <a:rPr lang="en-GB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]   [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GB">
                        <a:latin typeface="Cambria Math" panose="02040503050406030204" pitchFamily="18" charset="0"/>
                      </a:rPr>
                      <m:t>|</m:t>
                    </m:r>
                    <m:r>
                      <a:rPr lang="en-GB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GB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GB" dirty="0" smtClean="0"/>
                  <a:t> ]    [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GB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GB" dirty="0" smtClean="0"/>
                  <a:t>] [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GB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𝑜</m:t>
                    </m:r>
                  </m:oMath>
                </a14:m>
                <a:r>
                  <a:rPr lang="en-GB" dirty="0" smtClean="0"/>
                  <a:t>]</a:t>
                </a:r>
                <a:endParaRPr lang="en-GB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228600"/>
                <a:ext cx="8534400" cy="5355312"/>
              </a:xfrm>
              <a:prstGeom prst="rect">
                <a:avLst/>
              </a:prstGeom>
              <a:blipFill>
                <a:blip r:embed="rId2"/>
                <a:stretch>
                  <a:fillRect l="-786" t="-68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Left Brace 7"/>
          <p:cNvSpPr/>
          <p:nvPr/>
        </p:nvSpPr>
        <p:spPr>
          <a:xfrm rot="5400000">
            <a:off x="4470844" y="5132140"/>
            <a:ext cx="231648" cy="789744"/>
          </a:xfrm>
          <a:prstGeom prst="leftBrace">
            <a:avLst>
              <a:gd name="adj1" fmla="val 0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" name="Left Brace 8"/>
          <p:cNvSpPr/>
          <p:nvPr/>
        </p:nvSpPr>
        <p:spPr>
          <a:xfrm rot="5400000">
            <a:off x="6414516" y="5167764"/>
            <a:ext cx="228600" cy="71544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2" name="Left Brace 11"/>
          <p:cNvSpPr/>
          <p:nvPr/>
        </p:nvSpPr>
        <p:spPr>
          <a:xfrm rot="5400000">
            <a:off x="5482343" y="5132140"/>
            <a:ext cx="231648" cy="789744"/>
          </a:xfrm>
          <a:prstGeom prst="leftBrace">
            <a:avLst>
              <a:gd name="adj1" fmla="val 0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" name="TextBox 12"/>
          <p:cNvSpPr txBox="1"/>
          <p:nvPr/>
        </p:nvSpPr>
        <p:spPr>
          <a:xfrm>
            <a:off x="6033516" y="5681990"/>
            <a:ext cx="990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b="1" dirty="0" smtClean="0">
                <a:solidFill>
                  <a:schemeClr val="tx2"/>
                </a:solidFill>
              </a:rPr>
              <a:t>Priors</a:t>
            </a:r>
            <a:endParaRPr lang="en-GB" sz="1100" b="1" dirty="0">
              <a:solidFill>
                <a:schemeClr val="tx2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105400" y="5681990"/>
            <a:ext cx="9906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b="1" dirty="0" smtClean="0">
                <a:solidFill>
                  <a:schemeClr val="tx2"/>
                </a:solidFill>
              </a:rPr>
              <a:t>Process model</a:t>
            </a:r>
            <a:endParaRPr lang="en-GB" sz="1100" b="1" dirty="0">
              <a:solidFill>
                <a:schemeClr val="tx2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091368" y="5678942"/>
            <a:ext cx="990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b="1" dirty="0" smtClean="0">
                <a:solidFill>
                  <a:schemeClr val="tx2"/>
                </a:solidFill>
              </a:rPr>
              <a:t>Data model</a:t>
            </a:r>
            <a:endParaRPr lang="en-GB" sz="1100" b="1" dirty="0">
              <a:solidFill>
                <a:schemeClr val="tx2"/>
              </a:solidFill>
            </a:endParaRPr>
          </a:p>
        </p:txBody>
      </p:sp>
      <p:sp>
        <p:nvSpPr>
          <p:cNvPr id="17" name="Left Brace 16"/>
          <p:cNvSpPr/>
          <p:nvPr/>
        </p:nvSpPr>
        <p:spPr>
          <a:xfrm rot="5400000">
            <a:off x="2589864" y="5086784"/>
            <a:ext cx="246888" cy="85302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8" name="TextBox 17"/>
          <p:cNvSpPr txBox="1"/>
          <p:nvPr/>
        </p:nvSpPr>
        <p:spPr>
          <a:xfrm>
            <a:off x="2195132" y="5619736"/>
            <a:ext cx="990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b="1" dirty="0" smtClean="0">
                <a:solidFill>
                  <a:schemeClr val="tx2"/>
                </a:solidFill>
              </a:rPr>
              <a:t>unobserved</a:t>
            </a:r>
            <a:endParaRPr lang="en-GB" sz="1100" b="1" dirty="0">
              <a:solidFill>
                <a:schemeClr val="tx2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895600" y="5876894"/>
            <a:ext cx="990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b="1" dirty="0" smtClean="0">
                <a:solidFill>
                  <a:schemeClr val="tx2"/>
                </a:solidFill>
              </a:rPr>
              <a:t>observed</a:t>
            </a:r>
            <a:endParaRPr lang="en-GB" sz="1100" b="1" dirty="0">
              <a:solidFill>
                <a:schemeClr val="tx2"/>
              </a:solidFill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 flipV="1">
            <a:off x="3390900" y="5389852"/>
            <a:ext cx="0" cy="4931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Left Brace 15"/>
          <p:cNvSpPr/>
          <p:nvPr/>
        </p:nvSpPr>
        <p:spPr>
          <a:xfrm rot="5400000">
            <a:off x="4903106" y="3912506"/>
            <a:ext cx="228600" cy="1699988"/>
          </a:xfrm>
          <a:prstGeom prst="leftBrace">
            <a:avLst>
              <a:gd name="adj1" fmla="val 0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1" name="TextBox 20"/>
          <p:cNvSpPr txBox="1"/>
          <p:nvPr/>
        </p:nvSpPr>
        <p:spPr>
          <a:xfrm>
            <a:off x="4501896" y="4342977"/>
            <a:ext cx="990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b="1" dirty="0" smtClean="0">
                <a:solidFill>
                  <a:schemeClr val="tx2"/>
                </a:solidFill>
              </a:rPr>
              <a:t>Likelihood</a:t>
            </a:r>
            <a:endParaRPr lang="en-GB" sz="1100" b="1" dirty="0">
              <a:solidFill>
                <a:schemeClr val="tx2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174052" y="4953000"/>
            <a:ext cx="990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b="1" dirty="0" smtClean="0">
                <a:solidFill>
                  <a:schemeClr val="tx2"/>
                </a:solidFill>
              </a:rPr>
              <a:t>Posterior</a:t>
            </a:r>
            <a:endParaRPr lang="en-GB" sz="11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2109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552450"/>
            <a:ext cx="5419725" cy="15049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152400" y="2057400"/>
                <a:ext cx="8843962" cy="3046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600" b="1" u="sng" dirty="0" smtClean="0"/>
                  <a:t>Data model (observation model)</a:t>
                </a:r>
              </a:p>
              <a:p>
                <a:pPr marL="285750" indent="-285750">
                  <a:buFont typeface="Calibri" panose="020F0502020204030204" pitchFamily="34" charset="0"/>
                  <a:buChar char="-"/>
                </a:pPr>
                <a:endParaRPr lang="en-GB" sz="1600" dirty="0"/>
              </a:p>
              <a:p>
                <a:pPr marL="285750" indent="-285750">
                  <a:buFont typeface="Calibri" panose="020F0502020204030204" pitchFamily="34" charset="0"/>
                  <a:buChar char="-"/>
                </a:pPr>
                <a:r>
                  <a:rPr lang="en-GB" sz="1600" dirty="0"/>
                  <a:t>When we count animals, some are </a:t>
                </a:r>
                <a:r>
                  <a:rPr lang="en-GB" sz="1600" dirty="0" smtClean="0"/>
                  <a:t>overlooked…the </a:t>
                </a:r>
                <a:r>
                  <a:rPr lang="en-GB" sz="1600" u="sng" dirty="0"/>
                  <a:t>mismatch between what we observe and the true state</a:t>
                </a:r>
                <a:r>
                  <a:rPr lang="en-GB" sz="1600" dirty="0"/>
                  <a:t> requires a model of the observations </a:t>
                </a:r>
                <a:endParaRPr lang="en-GB" sz="1600" dirty="0" smtClean="0"/>
              </a:p>
              <a:p>
                <a:pPr marL="285750" indent="-285750">
                  <a:buFont typeface="Calibri" panose="020F0502020204030204" pitchFamily="34" charset="0"/>
                  <a:buChar char="-"/>
                </a:pPr>
                <a:endParaRPr lang="en-GB" sz="1600" dirty="0"/>
              </a:p>
              <a:p>
                <a:pPr marL="285750" indent="-285750">
                  <a:buFont typeface="Calibri" panose="020F0502020204030204" pitchFamily="34" charset="0"/>
                  <a:buChar char="-"/>
                </a:pPr>
                <a:r>
                  <a:rPr lang="en-GB" sz="1600" i="1" u="sng" dirty="0" smtClean="0"/>
                  <a:t>z</a:t>
                </a:r>
                <a:r>
                  <a:rPr lang="en-GB" sz="1600" u="sng" dirty="0" smtClean="0"/>
                  <a:t> is </a:t>
                </a:r>
                <a:r>
                  <a:rPr lang="en-GB" sz="1600" u="sng" dirty="0"/>
                  <a:t>the quantity we would observe if we could perfectly observe the instance of the true </a:t>
                </a:r>
                <a:r>
                  <a:rPr lang="en-GB" sz="1600" u="sng" dirty="0" smtClean="0"/>
                  <a:t>state</a:t>
                </a:r>
                <a:r>
                  <a:rPr lang="en-GB" sz="1600" dirty="0" smtClean="0"/>
                  <a:t>, </a:t>
                </a:r>
                <a:r>
                  <a:rPr lang="en-GB" sz="1600" dirty="0"/>
                  <a:t>without any bias injected by our observation </a:t>
                </a:r>
                <a:r>
                  <a:rPr lang="en-GB" sz="1600" dirty="0" smtClean="0"/>
                  <a:t>process</a:t>
                </a:r>
              </a:p>
              <a:p>
                <a:pPr marL="285750" indent="-285750">
                  <a:buFont typeface="Calibri" panose="020F0502020204030204" pitchFamily="34" charset="0"/>
                  <a:buChar char="-"/>
                </a:pPr>
                <a:endParaRPr lang="en-GB" sz="1600" dirty="0" smtClean="0"/>
              </a:p>
              <a:p>
                <a:pPr marL="285750" indent="-285750">
                  <a:buFont typeface="Calibri" panose="020F0502020204030204" pitchFamily="34" charset="0"/>
                  <a:buChar char="-"/>
                </a:pPr>
                <a:r>
                  <a:rPr lang="en-GB" sz="1600" dirty="0" smtClean="0"/>
                  <a:t>The data </a:t>
                </a:r>
                <a:r>
                  <a:rPr lang="en-GB" sz="1600" dirty="0"/>
                  <a:t>model includes our knowledge of the </a:t>
                </a:r>
                <a:r>
                  <a:rPr lang="en-GB" sz="1600" u="sng" dirty="0"/>
                  <a:t>relationship between the true state and our observations</a:t>
                </a:r>
                <a:r>
                  <a:rPr lang="en-GB" sz="1600" dirty="0"/>
                  <a:t> of it and the </a:t>
                </a:r>
                <a:r>
                  <a:rPr lang="en-GB" sz="1600" u="sng" dirty="0"/>
                  <a:t>uncertainty that occurs because that relationship is imperfect</a:t>
                </a:r>
                <a:endParaRPr lang="en-GB" sz="1600" u="sng" dirty="0" smtClean="0"/>
              </a:p>
              <a:p>
                <a:pPr marL="285750" indent="-285750">
                  <a:buFont typeface="Calibri" panose="020F0502020204030204" pitchFamily="34" charset="0"/>
                  <a:buChar char="-"/>
                </a:pPr>
                <a:endParaRPr lang="en-GB" sz="1600" dirty="0"/>
              </a:p>
              <a:p>
                <a:pPr marL="285750" indent="-285750">
                  <a:buFont typeface="Calibri" panose="020F0502020204030204" pitchFamily="34" charset="0"/>
                  <a:buChar char="-"/>
                </a:pPr>
                <a:r>
                  <a:rPr lang="en-GB" sz="1600" dirty="0" smtClean="0"/>
                  <a:t>We estimate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GB" sz="1600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𝑜</m:t>
                    </m:r>
                    <m:r>
                      <a:rPr lang="en-GB" sz="1600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1600" dirty="0" smtClean="0"/>
                  <a:t>to represent our </a:t>
                </a:r>
                <a:r>
                  <a:rPr lang="en-GB" sz="1600" u="sng" dirty="0" smtClean="0"/>
                  <a:t>observation uncertainty </a:t>
                </a:r>
                <a:r>
                  <a:rPr lang="en-GB" sz="1600" dirty="0" smtClean="0"/>
                  <a:t>or </a:t>
                </a:r>
                <a:r>
                  <a:rPr lang="en-GB" sz="1600" u="sng" dirty="0" smtClean="0"/>
                  <a:t>sampling error</a:t>
                </a:r>
                <a:endParaRPr lang="en-GB" sz="1600" u="sng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" y="2057400"/>
                <a:ext cx="8843962" cy="3046988"/>
              </a:xfrm>
              <a:prstGeom prst="rect">
                <a:avLst/>
              </a:prstGeom>
              <a:blipFill>
                <a:blip r:embed="rId3"/>
                <a:stretch>
                  <a:fillRect l="-345" t="-601" b="-160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152400" y="5417403"/>
            <a:ext cx="88439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u="sng" dirty="0" smtClean="0"/>
              <a:t>Parameter model (priors)</a:t>
            </a:r>
          </a:p>
          <a:p>
            <a:pPr marL="285750" indent="-285750">
              <a:buFont typeface="Calibri" panose="020F0502020204030204" pitchFamily="34" charset="0"/>
              <a:buChar char="-"/>
            </a:pPr>
            <a:endParaRPr lang="en-GB" sz="1600" dirty="0" smtClean="0"/>
          </a:p>
          <a:p>
            <a:pPr marL="285750" indent="-285750">
              <a:buFont typeface="Calibri" panose="020F0502020204030204" pitchFamily="34" charset="0"/>
              <a:buChar char="-"/>
            </a:pPr>
            <a:r>
              <a:rPr lang="en-GB" sz="1600" dirty="0"/>
              <a:t>what we know about the parameters when we began our investigation, that is, </a:t>
            </a:r>
            <a:r>
              <a:rPr lang="en-GB" sz="1600" u="sng" dirty="0"/>
              <a:t>our prior knowledge</a:t>
            </a:r>
          </a:p>
        </p:txBody>
      </p:sp>
      <p:sp>
        <p:nvSpPr>
          <p:cNvPr id="6" name="Left Brace 5"/>
          <p:cNvSpPr/>
          <p:nvPr/>
        </p:nvSpPr>
        <p:spPr>
          <a:xfrm rot="5400000">
            <a:off x="5002894" y="-278494"/>
            <a:ext cx="228600" cy="1699988"/>
          </a:xfrm>
          <a:prstGeom prst="leftBrace">
            <a:avLst>
              <a:gd name="adj1" fmla="val 0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4648200" y="228600"/>
            <a:ext cx="990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b="1" dirty="0" smtClean="0">
                <a:solidFill>
                  <a:schemeClr val="tx2"/>
                </a:solidFill>
              </a:rPr>
              <a:t>Likelihood</a:t>
            </a:r>
            <a:endParaRPr lang="en-GB" sz="11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7631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b="15190"/>
          <a:stretch/>
        </p:blipFill>
        <p:spPr>
          <a:xfrm>
            <a:off x="1905000" y="323850"/>
            <a:ext cx="5419725" cy="127635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/>
              <p:cNvSpPr txBox="1"/>
              <p:nvPr/>
            </p:nvSpPr>
            <p:spPr>
              <a:xfrm>
                <a:off x="152400" y="1745742"/>
                <a:ext cx="8843962" cy="48013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u="sng" dirty="0" smtClean="0"/>
                  <a:t>Process models </a:t>
                </a:r>
                <a:r>
                  <a:rPr lang="en-US" dirty="0" smtClean="0"/>
                  <a:t>are a </a:t>
                </a:r>
                <a:r>
                  <a:rPr lang="en-US" dirty="0"/>
                  <a:t>mathematical statement </a:t>
                </a:r>
                <a:r>
                  <a:rPr lang="en-US" dirty="0" smtClean="0"/>
                  <a:t>depicting </a:t>
                </a:r>
                <a:r>
                  <a:rPr lang="en-US" dirty="0"/>
                  <a:t>a process and a way to account for uncertainty about the </a:t>
                </a:r>
                <a:r>
                  <a:rPr lang="en-US" dirty="0" smtClean="0"/>
                  <a:t>process</a:t>
                </a:r>
              </a:p>
              <a:p>
                <a:pPr marL="285750" indent="-285750">
                  <a:buFont typeface="Calibri" panose="020F0502020204030204" pitchFamily="34" charset="0"/>
                  <a:buChar char="-"/>
                </a:pPr>
                <a:endParaRPr lang="en-US" dirty="0" smtClean="0"/>
              </a:p>
              <a:p>
                <a:pPr marL="285750" indent="-285750">
                  <a:buFont typeface="Calibri" panose="020F0502020204030204" pitchFamily="34" charset="0"/>
                  <a:buChar char="-"/>
                </a:pPr>
                <a:r>
                  <a:rPr lang="en-US" dirty="0" smtClean="0"/>
                  <a:t>We think about the </a:t>
                </a:r>
                <a:r>
                  <a:rPr lang="en-US" u="sng" dirty="0" smtClean="0"/>
                  <a:t>true state of a system</a:t>
                </a:r>
                <a:r>
                  <a:rPr lang="en-US" dirty="0" smtClean="0"/>
                  <a:t>, </a:t>
                </a:r>
                <a:r>
                  <a:rPr lang="en-US" i="1" dirty="0" smtClean="0"/>
                  <a:t>z </a:t>
                </a:r>
                <a:r>
                  <a:rPr lang="en-US" dirty="0" smtClean="0"/>
                  <a:t>(the size of a population, the number of offspring per individual)</a:t>
                </a:r>
              </a:p>
              <a:p>
                <a:pPr marL="285750" indent="-285750">
                  <a:buFont typeface="Calibri" panose="020F0502020204030204" pitchFamily="34" charset="0"/>
                  <a:buChar char="-"/>
                </a:pPr>
                <a:endParaRPr lang="en-US" dirty="0" smtClean="0"/>
              </a:p>
              <a:p>
                <a:pPr marL="285750" indent="-285750">
                  <a:buFont typeface="Calibri" panose="020F0502020204030204" pitchFamily="34" charset="0"/>
                  <a:buChar char="-"/>
                </a:pPr>
                <a:r>
                  <a:rPr lang="en-US" dirty="0"/>
                  <a:t>We write an equation, a </a:t>
                </a:r>
                <a:r>
                  <a:rPr lang="en-US" u="sng" dirty="0"/>
                  <a:t>deterministic model that represents </a:t>
                </a:r>
                <a:r>
                  <a:rPr lang="en-US" u="sng" dirty="0" smtClean="0"/>
                  <a:t>how we think the state </a:t>
                </a:r>
                <a:r>
                  <a:rPr lang="en-US" u="sng" dirty="0"/>
                  <a:t>of </a:t>
                </a:r>
                <a:r>
                  <a:rPr lang="en-US" u="sng" dirty="0" smtClean="0"/>
                  <a:t>interest behaves</a:t>
                </a:r>
                <a:r>
                  <a:rPr lang="en-US" dirty="0" smtClean="0"/>
                  <a:t>, and the </a:t>
                </a:r>
                <a:r>
                  <a:rPr lang="en-US" dirty="0"/>
                  <a:t>quantities that influence </a:t>
                </a:r>
                <a:r>
                  <a:rPr lang="en-US" dirty="0" smtClean="0"/>
                  <a:t>it</a:t>
                </a:r>
              </a:p>
              <a:p>
                <a:pPr marL="285750" indent="-285750">
                  <a:buFont typeface="Calibri" panose="020F0502020204030204" pitchFamily="34" charset="0"/>
                  <a:buChar char="-"/>
                </a:pPr>
                <a:endParaRPr lang="en-US" dirty="0" smtClean="0"/>
              </a:p>
              <a:p>
                <a:pPr marL="285750" indent="-285750">
                  <a:buFont typeface="Calibri" panose="020F0502020204030204" pitchFamily="34" charset="0"/>
                  <a:buChar char="-"/>
                </a:pPr>
                <a:r>
                  <a:rPr lang="en-GB" dirty="0"/>
                  <a:t>We </a:t>
                </a:r>
                <a:r>
                  <a:rPr lang="en-GB" dirty="0" smtClean="0"/>
                  <a:t>recognise there are </a:t>
                </a:r>
                <a:r>
                  <a:rPr lang="en-GB" u="sng" dirty="0" smtClean="0"/>
                  <a:t>missing parts to our model </a:t>
                </a:r>
                <a:r>
                  <a:rPr lang="en-GB" dirty="0" smtClean="0"/>
                  <a:t>that may shape </a:t>
                </a:r>
                <a:r>
                  <a:rPr lang="en-GB" dirty="0"/>
                  <a:t>the </a:t>
                </a:r>
                <a:r>
                  <a:rPr lang="en-GB" dirty="0" smtClean="0"/>
                  <a:t>behaviour </a:t>
                </a:r>
                <a:r>
                  <a:rPr lang="en-GB" dirty="0"/>
                  <a:t>of the true </a:t>
                </a:r>
                <a:r>
                  <a:rPr lang="en-GB" dirty="0" smtClean="0"/>
                  <a:t>state, and we estimate these using </a:t>
                </a:r>
                <a:r>
                  <a:rPr lang="en-GB" dirty="0"/>
                  <a:t>a </a:t>
                </a:r>
                <a:r>
                  <a:rPr lang="en-GB" dirty="0" smtClean="0"/>
                  <a:t>parameter, </a:t>
                </a:r>
                <a14:m>
                  <m:oMath xmlns:m="http://schemas.openxmlformats.org/officeDocument/2006/math">
                    <m:r>
                      <a:rPr lang="en-GB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GB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GB" dirty="0" smtClean="0"/>
                  <a:t>, the process variance</a:t>
                </a:r>
              </a:p>
              <a:p>
                <a:pPr marL="285750" indent="-285750">
                  <a:buFont typeface="Calibri" panose="020F0502020204030204" pitchFamily="34" charset="0"/>
                  <a:buChar char="-"/>
                </a:pPr>
                <a:endParaRPr lang="en-GB" dirty="0" smtClean="0"/>
              </a:p>
              <a:p>
                <a:pPr marL="285750" indent="-285750">
                  <a:buFont typeface="Calibri" panose="020F0502020204030204" pitchFamily="34" charset="0"/>
                  <a:buChar char="-"/>
                </a:pPr>
                <a:r>
                  <a:rPr lang="en-GB" dirty="0"/>
                  <a:t>if we know the functional form </a:t>
                </a:r>
                <a:r>
                  <a:rPr lang="en-GB" dirty="0" smtClean="0"/>
                  <a:t>of the deterministic model, the </a:t>
                </a:r>
                <a:r>
                  <a:rPr lang="en-GB" dirty="0"/>
                  <a:t>values of </a:t>
                </a:r>
                <a:r>
                  <a:rPr lang="en-GB" dirty="0" smtClean="0"/>
                  <a:t>its parameters, and the process variance, we </a:t>
                </a:r>
                <a:r>
                  <a:rPr lang="en-GB" dirty="0"/>
                  <a:t>can </a:t>
                </a:r>
                <a:r>
                  <a:rPr lang="en-GB" u="sng" dirty="0"/>
                  <a:t>specify the probability of the true </a:t>
                </a:r>
                <a:r>
                  <a:rPr lang="en-GB" u="sng" dirty="0" smtClean="0"/>
                  <a:t>state</a:t>
                </a:r>
                <a:r>
                  <a:rPr lang="en-GB" dirty="0" smtClean="0"/>
                  <a:t>…in </a:t>
                </a:r>
                <a:r>
                  <a:rPr lang="en-GB" dirty="0"/>
                  <a:t>other words, we can make predictions about the probability of various values of the true </a:t>
                </a:r>
                <a:r>
                  <a:rPr lang="en-GB" dirty="0" smtClean="0"/>
                  <a:t>state</a:t>
                </a:r>
                <a:endParaRPr lang="en-GB" dirty="0"/>
              </a:p>
              <a:p>
                <a:pPr marL="285750" indent="-285750">
                  <a:buFont typeface="Calibri" panose="020F0502020204030204" pitchFamily="34" charset="0"/>
                  <a:buChar char="-"/>
                </a:pPr>
                <a:endParaRPr lang="en-GB" dirty="0" smtClean="0"/>
              </a:p>
              <a:p>
                <a:pPr marL="285750" indent="-285750">
                  <a:buFont typeface="Calibri" panose="020F0502020204030204" pitchFamily="34" charset="0"/>
                  <a:buChar char="-"/>
                </a:pPr>
                <a:r>
                  <a:rPr lang="en-GB" dirty="0" smtClean="0"/>
                  <a:t>We </a:t>
                </a:r>
                <a:r>
                  <a:rPr lang="en-GB" u="sng" dirty="0" smtClean="0"/>
                  <a:t>evaluate </a:t>
                </a:r>
                <a:r>
                  <a:rPr lang="en-GB" u="sng" dirty="0"/>
                  <a:t>the predictions of the process model against </a:t>
                </a:r>
                <a:r>
                  <a:rPr lang="en-GB" u="sng" dirty="0" smtClean="0"/>
                  <a:t>data to refine and fit our model</a:t>
                </a:r>
                <a:endParaRPr lang="en-GB" u="sng" dirty="0"/>
              </a:p>
            </p:txBody>
          </p:sp>
        </mc:Choice>
        <mc:Fallback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" y="1745742"/>
                <a:ext cx="8843962" cy="4801314"/>
              </a:xfrm>
              <a:prstGeom prst="rect">
                <a:avLst/>
              </a:prstGeom>
              <a:blipFill>
                <a:blip r:embed="rId3"/>
                <a:stretch>
                  <a:fillRect l="-551" t="-635" r="-482" b="-101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Left Brace 3"/>
          <p:cNvSpPr/>
          <p:nvPr/>
        </p:nvSpPr>
        <p:spPr>
          <a:xfrm rot="5400000">
            <a:off x="5002894" y="-507094"/>
            <a:ext cx="228600" cy="1699988"/>
          </a:xfrm>
          <a:prstGeom prst="leftBrace">
            <a:avLst>
              <a:gd name="adj1" fmla="val 0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4495800" y="43190"/>
            <a:ext cx="990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b="1" dirty="0" smtClean="0">
                <a:solidFill>
                  <a:schemeClr val="tx2"/>
                </a:solidFill>
              </a:rPr>
              <a:t>Likelihood</a:t>
            </a:r>
            <a:endParaRPr lang="en-GB" sz="11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9917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3429000"/>
            <a:ext cx="813073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u="sng" dirty="0" smtClean="0">
                <a:solidFill>
                  <a:srgbClr val="C00000"/>
                </a:solidFill>
              </a:rPr>
              <a:t>data model + process model + priors </a:t>
            </a:r>
            <a:r>
              <a:rPr lang="en-GB" sz="2000" b="1" dirty="0" smtClean="0">
                <a:solidFill>
                  <a:srgbClr val="C00000"/>
                </a:solidFill>
              </a:rPr>
              <a:t>= </a:t>
            </a:r>
          </a:p>
          <a:p>
            <a:endParaRPr lang="en-GB" sz="1600" b="1" dirty="0">
              <a:solidFill>
                <a:srgbClr val="C00000"/>
              </a:solidFill>
            </a:endParaRPr>
          </a:p>
          <a:p>
            <a:r>
              <a:rPr lang="en-GB" sz="1600" b="1" dirty="0" smtClean="0">
                <a:solidFill>
                  <a:srgbClr val="C00000"/>
                </a:solidFill>
              </a:rPr>
              <a:t>full mathematical expression for: </a:t>
            </a:r>
          </a:p>
          <a:p>
            <a:endParaRPr lang="en-GB" sz="1600" b="1" dirty="0">
              <a:solidFill>
                <a:srgbClr val="C00000"/>
              </a:solidFill>
            </a:endParaRPr>
          </a:p>
          <a:p>
            <a:pPr marL="285750" indent="-285750">
              <a:buFont typeface="Calibri" panose="020F0502020204030204" pitchFamily="34" charset="0"/>
              <a:buChar char="-"/>
            </a:pPr>
            <a:r>
              <a:rPr lang="en-GB" sz="1600" b="1" dirty="0" smtClean="0">
                <a:solidFill>
                  <a:srgbClr val="C00000"/>
                </a:solidFill>
              </a:rPr>
              <a:t>our ecological process (process model), …</a:t>
            </a:r>
          </a:p>
          <a:p>
            <a:pPr marL="285750" indent="-285750">
              <a:buFont typeface="Calibri" panose="020F0502020204030204" pitchFamily="34" charset="0"/>
              <a:buChar char="-"/>
            </a:pPr>
            <a:endParaRPr lang="en-GB" sz="1600" b="1" dirty="0">
              <a:solidFill>
                <a:srgbClr val="C00000"/>
              </a:solidFill>
            </a:endParaRPr>
          </a:p>
          <a:p>
            <a:pPr marL="285750" indent="-285750">
              <a:buFont typeface="Calibri" panose="020F0502020204030204" pitchFamily="34" charset="0"/>
              <a:buChar char="-"/>
            </a:pPr>
            <a:r>
              <a:rPr lang="en-GB" sz="1600" b="1" dirty="0" smtClean="0">
                <a:solidFill>
                  <a:srgbClr val="C00000"/>
                </a:solidFill>
              </a:rPr>
              <a:t>linked to data (data model), …</a:t>
            </a:r>
          </a:p>
          <a:p>
            <a:pPr marL="285750" indent="-285750">
              <a:buFont typeface="Calibri" panose="020F0502020204030204" pitchFamily="34" charset="0"/>
              <a:buChar char="-"/>
            </a:pPr>
            <a:endParaRPr lang="en-GB" sz="1600" b="1" dirty="0">
              <a:solidFill>
                <a:srgbClr val="C00000"/>
              </a:solidFill>
            </a:endParaRPr>
          </a:p>
          <a:p>
            <a:pPr marL="285750" indent="-285750">
              <a:buFont typeface="Calibri" panose="020F0502020204030204" pitchFamily="34" charset="0"/>
              <a:buChar char="-"/>
            </a:pPr>
            <a:r>
              <a:rPr lang="en-GB" sz="1600" b="1" dirty="0" smtClean="0">
                <a:solidFill>
                  <a:srgbClr val="C00000"/>
                </a:solidFill>
              </a:rPr>
              <a:t>in a way that includes all sources of uncertainty (observation uncertainty and process uncertainty), …</a:t>
            </a:r>
          </a:p>
          <a:p>
            <a:pPr marL="285750" indent="-285750">
              <a:buFont typeface="Calibri" panose="020F0502020204030204" pitchFamily="34" charset="0"/>
              <a:buChar char="-"/>
            </a:pPr>
            <a:endParaRPr lang="en-GB" sz="1600" b="1" dirty="0">
              <a:solidFill>
                <a:srgbClr val="C00000"/>
              </a:solidFill>
            </a:endParaRPr>
          </a:p>
          <a:p>
            <a:pPr marL="285750" indent="-285750">
              <a:buFont typeface="Calibri" panose="020F0502020204030204" pitchFamily="34" charset="0"/>
              <a:buChar char="-"/>
            </a:pPr>
            <a:r>
              <a:rPr lang="en-GB" sz="1600" b="1" dirty="0" smtClean="0">
                <a:solidFill>
                  <a:srgbClr val="C00000"/>
                </a:solidFill>
              </a:rPr>
              <a:t>and allows us to include prior understanding (priors)</a:t>
            </a:r>
            <a:endParaRPr lang="en-GB" sz="1600" b="1" dirty="0">
              <a:solidFill>
                <a:srgbClr val="C0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b="15190"/>
          <a:stretch/>
        </p:blipFill>
        <p:spPr>
          <a:xfrm>
            <a:off x="1676400" y="1524000"/>
            <a:ext cx="5419725" cy="1276350"/>
          </a:xfrm>
          <a:prstGeom prst="rect">
            <a:avLst/>
          </a:prstGeom>
        </p:spPr>
      </p:pic>
      <p:sp>
        <p:nvSpPr>
          <p:cNvPr id="4" name="Left Brace 3"/>
          <p:cNvSpPr/>
          <p:nvPr/>
        </p:nvSpPr>
        <p:spPr>
          <a:xfrm rot="5400000">
            <a:off x="4774294" y="693056"/>
            <a:ext cx="228600" cy="1699988"/>
          </a:xfrm>
          <a:prstGeom prst="leftBrace">
            <a:avLst>
              <a:gd name="adj1" fmla="val 0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4419600" y="1143000"/>
            <a:ext cx="990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b="1" dirty="0" smtClean="0">
                <a:solidFill>
                  <a:schemeClr val="tx2"/>
                </a:solidFill>
              </a:rPr>
              <a:t>Likelihood</a:t>
            </a:r>
            <a:endParaRPr lang="en-GB" sz="11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7129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18" t="49617" r="5299"/>
          <a:stretch>
            <a:fillRect/>
          </a:stretch>
        </p:blipFill>
        <p:spPr bwMode="auto">
          <a:xfrm>
            <a:off x="898525" y="2409825"/>
            <a:ext cx="3444875" cy="192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609600"/>
            <a:ext cx="2554288" cy="1697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6" descr="aspens in rock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667"/>
          <a:stretch>
            <a:fillRect/>
          </a:stretch>
        </p:blipFill>
        <p:spPr bwMode="auto">
          <a:xfrm>
            <a:off x="1762125" y="4414838"/>
            <a:ext cx="3397250" cy="1933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 Box 8"/>
          <p:cNvSpPr txBox="1">
            <a:spLocks noChangeArrowheads="1"/>
          </p:cNvSpPr>
          <p:nvPr/>
        </p:nvSpPr>
        <p:spPr bwMode="auto">
          <a:xfrm>
            <a:off x="2855913" y="1141413"/>
            <a:ext cx="171608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CC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dirty="0" smtClean="0"/>
              <a:t>Individuals</a:t>
            </a:r>
            <a:endParaRPr lang="en-US" altLang="en-US" dirty="0"/>
          </a:p>
        </p:txBody>
      </p:sp>
      <p:sp>
        <p:nvSpPr>
          <p:cNvPr id="6" name="Text Box 9"/>
          <p:cNvSpPr txBox="1">
            <a:spLocks noChangeArrowheads="1"/>
          </p:cNvSpPr>
          <p:nvPr/>
        </p:nvSpPr>
        <p:spPr bwMode="auto">
          <a:xfrm>
            <a:off x="4419600" y="3128963"/>
            <a:ext cx="1860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CC00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/>
              <a:t>Populations</a:t>
            </a:r>
          </a:p>
        </p:txBody>
      </p:sp>
      <p:sp>
        <p:nvSpPr>
          <p:cNvPr id="7" name="Text Box 10"/>
          <p:cNvSpPr txBox="1">
            <a:spLocks noChangeArrowheads="1"/>
          </p:cNvSpPr>
          <p:nvPr/>
        </p:nvSpPr>
        <p:spPr bwMode="auto">
          <a:xfrm>
            <a:off x="5335588" y="5062538"/>
            <a:ext cx="2436812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CC00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/>
              <a:t>Communities and Ecosystems</a:t>
            </a:r>
          </a:p>
        </p:txBody>
      </p:sp>
      <p:sp>
        <p:nvSpPr>
          <p:cNvPr id="8" name="Text Box 12"/>
          <p:cNvSpPr txBox="1">
            <a:spLocks noChangeArrowheads="1"/>
          </p:cNvSpPr>
          <p:nvPr/>
        </p:nvSpPr>
        <p:spPr bwMode="auto">
          <a:xfrm>
            <a:off x="6407150" y="836613"/>
            <a:ext cx="2508250" cy="2308324"/>
          </a:xfrm>
          <a:prstGeom prst="rect">
            <a:avLst/>
          </a:prstGeom>
          <a:solidFill>
            <a:srgbClr val="00CC00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b="1" dirty="0"/>
              <a:t>Spatial and temporal heterogeneity</a:t>
            </a:r>
          </a:p>
          <a:p>
            <a:pPr>
              <a:spcBef>
                <a:spcPct val="50000"/>
              </a:spcBef>
            </a:pPr>
            <a:endParaRPr lang="en-US" altLang="en-US" b="1" dirty="0" smtClean="0"/>
          </a:p>
          <a:p>
            <a:pPr>
              <a:spcBef>
                <a:spcPct val="50000"/>
              </a:spcBef>
            </a:pPr>
            <a:r>
              <a:rPr lang="en-US" altLang="en-US" b="1" dirty="0" smtClean="0"/>
              <a:t>Scale</a:t>
            </a:r>
            <a:endParaRPr lang="en-US" altLang="en-US" b="1" dirty="0"/>
          </a:p>
          <a:p>
            <a:pPr>
              <a:spcBef>
                <a:spcPct val="50000"/>
              </a:spcBef>
            </a:pPr>
            <a:endParaRPr lang="en-US" altLang="en-US" b="1" dirty="0" smtClean="0"/>
          </a:p>
          <a:p>
            <a:pPr>
              <a:spcBef>
                <a:spcPct val="50000"/>
              </a:spcBef>
            </a:pPr>
            <a:endParaRPr lang="en-US" altLang="en-US" b="1" dirty="0"/>
          </a:p>
        </p:txBody>
      </p:sp>
      <p:sp>
        <p:nvSpPr>
          <p:cNvPr id="9" name="Line 13"/>
          <p:cNvSpPr>
            <a:spLocks noChangeShapeType="1"/>
          </p:cNvSpPr>
          <p:nvPr/>
        </p:nvSpPr>
        <p:spPr bwMode="auto">
          <a:xfrm flipH="1" flipV="1">
            <a:off x="4267200" y="1370013"/>
            <a:ext cx="20574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lg" len="med"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0" name="Line 14"/>
          <p:cNvSpPr>
            <a:spLocks noChangeShapeType="1"/>
          </p:cNvSpPr>
          <p:nvPr/>
        </p:nvSpPr>
        <p:spPr bwMode="auto">
          <a:xfrm flipH="1">
            <a:off x="5105400" y="2132013"/>
            <a:ext cx="1219200" cy="9906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lg" len="med"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1" name="Line 15"/>
          <p:cNvSpPr>
            <a:spLocks noChangeShapeType="1"/>
          </p:cNvSpPr>
          <p:nvPr/>
        </p:nvSpPr>
        <p:spPr bwMode="auto">
          <a:xfrm flipH="1">
            <a:off x="6248400" y="3275013"/>
            <a:ext cx="1371600" cy="18288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lg" len="med"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209800" y="77828"/>
            <a:ext cx="52435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u="sng" dirty="0" smtClean="0"/>
              <a:t>Ecological variation – levels of biological organisation</a:t>
            </a:r>
            <a:endParaRPr lang="en-GB" b="1" u="sng" dirty="0"/>
          </a:p>
        </p:txBody>
      </p:sp>
    </p:spTree>
    <p:extLst>
      <p:ext uri="{BB962C8B-B14F-4D97-AF65-F5344CB8AC3E}">
        <p14:creationId xmlns:p14="http://schemas.microsoft.com/office/powerpoint/2010/main" val="4092166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921763" y="3334768"/>
            <a:ext cx="5410200" cy="66311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/>
        </p:nvSpPr>
        <p:spPr>
          <a:xfrm>
            <a:off x="1921763" y="2320560"/>
            <a:ext cx="5410200" cy="66311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/>
        </p:nvSpPr>
        <p:spPr>
          <a:xfrm>
            <a:off x="1921763" y="1207384"/>
            <a:ext cx="5410200" cy="66311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4460366" y="1307277"/>
                <a:ext cx="533400" cy="3629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GB" i="1" baseline="-25000" dirty="0" smtClean="0"/>
                  <a:t>i</a:t>
                </a:r>
                <a:endParaRPr lang="en-GB" i="1" baseline="-250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0366" y="1307277"/>
                <a:ext cx="533400" cy="362984"/>
              </a:xfrm>
              <a:prstGeom prst="rect">
                <a:avLst/>
              </a:prstGeom>
              <a:blipFill>
                <a:blip r:embed="rId2"/>
                <a:stretch>
                  <a:fillRect b="-2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4460366" y="2446705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i="1" dirty="0" err="1" smtClean="0"/>
              <a:t>z</a:t>
            </a:r>
            <a:r>
              <a:rPr lang="en-GB" i="1" baseline="-25000" dirty="0" err="1" smtClean="0"/>
              <a:t>i</a:t>
            </a:r>
            <a:endParaRPr lang="en-GB" i="1" baseline="-25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4509515" y="3442924"/>
                <a:ext cx="533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GB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GB" i="1" baseline="-250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9515" y="3442924"/>
                <a:ext cx="533400" cy="369332"/>
              </a:xfrm>
              <a:prstGeom prst="rect">
                <a:avLst/>
              </a:prstGeom>
              <a:blipFill>
                <a:blip r:embed="rId3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/>
          <p:cNvCxnSpPr>
            <a:stCxn id="5" idx="0"/>
            <a:endCxn id="3" idx="2"/>
          </p:cNvCxnSpPr>
          <p:nvPr/>
        </p:nvCxnSpPr>
        <p:spPr>
          <a:xfrm flipV="1">
            <a:off x="4727066" y="1670261"/>
            <a:ext cx="0" cy="7764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endCxn id="5" idx="2"/>
          </p:cNvCxnSpPr>
          <p:nvPr/>
        </p:nvCxnSpPr>
        <p:spPr>
          <a:xfrm flipV="1">
            <a:off x="4727066" y="2816037"/>
            <a:ext cx="0" cy="770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2526791" y="3455593"/>
                <a:ext cx="533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GB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</m:t>
                      </m:r>
                    </m:oMath>
                  </m:oMathPara>
                </a14:m>
                <a:endParaRPr lang="en-GB" i="1" baseline="-25000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6791" y="3455593"/>
                <a:ext cx="53340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/>
          <p:cNvCxnSpPr>
            <a:stCxn id="14" idx="0"/>
          </p:cNvCxnSpPr>
          <p:nvPr/>
        </p:nvCxnSpPr>
        <p:spPr>
          <a:xfrm flipV="1">
            <a:off x="2793491" y="1612077"/>
            <a:ext cx="1795272" cy="18435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6265163" y="1459677"/>
            <a:ext cx="838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 smtClean="0"/>
              <a:t>Data</a:t>
            </a:r>
            <a:endParaRPr lang="en-GB" sz="1400" dirty="0"/>
          </a:p>
        </p:txBody>
      </p:sp>
      <p:sp>
        <p:nvSpPr>
          <p:cNvPr id="21" name="TextBox 20"/>
          <p:cNvSpPr txBox="1"/>
          <p:nvPr/>
        </p:nvSpPr>
        <p:spPr>
          <a:xfrm>
            <a:off x="6263638" y="2508260"/>
            <a:ext cx="838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 smtClean="0"/>
              <a:t>Process</a:t>
            </a:r>
            <a:endParaRPr lang="en-GB" sz="1400" dirty="0"/>
          </a:p>
        </p:txBody>
      </p:sp>
      <p:sp>
        <p:nvSpPr>
          <p:cNvPr id="22" name="TextBox 21"/>
          <p:cNvSpPr txBox="1"/>
          <p:nvPr/>
        </p:nvSpPr>
        <p:spPr>
          <a:xfrm>
            <a:off x="6184963" y="3483322"/>
            <a:ext cx="107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 smtClean="0"/>
              <a:t>Parameters</a:t>
            </a:r>
            <a:endParaRPr lang="en-GB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1638299" y="4961665"/>
                <a:ext cx="5693664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GB" i="1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 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GB" i="1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 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  <m:r>
                          <a:rPr lang="en-GB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</m:t>
                        </m:r>
                        <m:r>
                          <a:rPr lang="en-GB">
                            <a:latin typeface="Cambria Math" panose="02040503050406030204" pitchFamily="18" charset="0"/>
                          </a:rPr>
                          <m:t>|  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  </m:t>
                        </m:r>
                      </m:e>
                    </m:d>
                    <m:r>
                      <a:rPr lang="en-GB" i="1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  </m:t>
                    </m:r>
                    <m:d>
                      <m:dPr>
                        <m:begChr m:val="["/>
                        <m:endChr m:val="|"/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GB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𝑜</m:t>
                    </m:r>
                    <m:r>
                      <a:rPr lang="en-GB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]   [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GB">
                        <a:latin typeface="Cambria Math" panose="02040503050406030204" pitchFamily="18" charset="0"/>
                      </a:rPr>
                      <m:t>|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GB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GB" dirty="0"/>
                  <a:t> ]    [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GB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GB" dirty="0"/>
                  <a:t>] [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GB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𝑜</m:t>
                    </m:r>
                  </m:oMath>
                </a14:m>
                <a:r>
                  <a:rPr lang="en-GB" dirty="0"/>
                  <a:t>]</a:t>
                </a: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8299" y="4961665"/>
                <a:ext cx="5693664" cy="369332"/>
              </a:xfrm>
              <a:prstGeom prst="rect">
                <a:avLst/>
              </a:prstGeom>
              <a:blipFill>
                <a:blip r:embed="rId5"/>
                <a:stretch>
                  <a:fillRect t="-9836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Left Brace 22"/>
          <p:cNvSpPr/>
          <p:nvPr/>
        </p:nvSpPr>
        <p:spPr>
          <a:xfrm rot="5400000">
            <a:off x="4470844" y="5132140"/>
            <a:ext cx="231648" cy="789744"/>
          </a:xfrm>
          <a:prstGeom prst="leftBrace">
            <a:avLst>
              <a:gd name="adj1" fmla="val 0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Left Brace 23"/>
          <p:cNvSpPr/>
          <p:nvPr/>
        </p:nvSpPr>
        <p:spPr>
          <a:xfrm rot="5400000">
            <a:off x="6414516" y="5167764"/>
            <a:ext cx="228600" cy="71544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Left Brace 24"/>
          <p:cNvSpPr/>
          <p:nvPr/>
        </p:nvSpPr>
        <p:spPr>
          <a:xfrm rot="5400000">
            <a:off x="5482343" y="5132140"/>
            <a:ext cx="231648" cy="789744"/>
          </a:xfrm>
          <a:prstGeom prst="leftBrace">
            <a:avLst>
              <a:gd name="adj1" fmla="val 0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TextBox 25"/>
          <p:cNvSpPr txBox="1"/>
          <p:nvPr/>
        </p:nvSpPr>
        <p:spPr>
          <a:xfrm>
            <a:off x="6033516" y="5681990"/>
            <a:ext cx="990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b="1" dirty="0" smtClean="0">
                <a:solidFill>
                  <a:schemeClr val="tx2"/>
                </a:solidFill>
              </a:rPr>
              <a:t>Priors</a:t>
            </a:r>
            <a:endParaRPr lang="en-GB" sz="1100" b="1" dirty="0">
              <a:solidFill>
                <a:schemeClr val="tx2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105400" y="5681990"/>
            <a:ext cx="990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b="1" dirty="0" smtClean="0">
                <a:solidFill>
                  <a:schemeClr val="tx2"/>
                </a:solidFill>
              </a:rPr>
              <a:t>Process</a:t>
            </a:r>
            <a:endParaRPr lang="en-GB" sz="1100" b="1" dirty="0">
              <a:solidFill>
                <a:schemeClr val="tx2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091368" y="5678942"/>
            <a:ext cx="990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b="1" dirty="0" smtClean="0">
                <a:solidFill>
                  <a:schemeClr val="tx2"/>
                </a:solidFill>
              </a:rPr>
              <a:t>Data</a:t>
            </a:r>
            <a:endParaRPr lang="en-GB" sz="1100" b="1" dirty="0">
              <a:solidFill>
                <a:schemeClr val="tx2"/>
              </a:solidFill>
            </a:endParaRPr>
          </a:p>
        </p:txBody>
      </p:sp>
      <p:sp>
        <p:nvSpPr>
          <p:cNvPr id="29" name="Left Brace 28"/>
          <p:cNvSpPr/>
          <p:nvPr/>
        </p:nvSpPr>
        <p:spPr>
          <a:xfrm rot="5400000">
            <a:off x="2589864" y="5086784"/>
            <a:ext cx="246888" cy="85302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TextBox 29"/>
          <p:cNvSpPr txBox="1"/>
          <p:nvPr/>
        </p:nvSpPr>
        <p:spPr>
          <a:xfrm>
            <a:off x="2195132" y="5619736"/>
            <a:ext cx="990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b="1" dirty="0" smtClean="0">
                <a:solidFill>
                  <a:schemeClr val="tx2"/>
                </a:solidFill>
              </a:rPr>
              <a:t>unobserved</a:t>
            </a:r>
            <a:endParaRPr lang="en-GB" sz="1100" b="1" dirty="0">
              <a:solidFill>
                <a:schemeClr val="tx2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895600" y="5876894"/>
            <a:ext cx="990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b="1" dirty="0" smtClean="0">
                <a:solidFill>
                  <a:schemeClr val="tx2"/>
                </a:solidFill>
              </a:rPr>
              <a:t>observed</a:t>
            </a:r>
            <a:endParaRPr lang="en-GB" sz="1100" b="1" dirty="0">
              <a:solidFill>
                <a:schemeClr val="tx2"/>
              </a:solidFill>
            </a:endParaRPr>
          </a:p>
        </p:txBody>
      </p:sp>
      <p:cxnSp>
        <p:nvCxnSpPr>
          <p:cNvPr id="32" name="Straight Arrow Connector 31"/>
          <p:cNvCxnSpPr/>
          <p:nvPr/>
        </p:nvCxnSpPr>
        <p:spPr>
          <a:xfrm flipV="1">
            <a:off x="3390900" y="5389852"/>
            <a:ext cx="0" cy="4931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304800" y="179056"/>
            <a:ext cx="8458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 smtClean="0"/>
              <a:t>So, what does that look like? How can we use DAGs to help us with our model specification?</a:t>
            </a:r>
            <a:endParaRPr lang="en-GB" b="1" dirty="0"/>
          </a:p>
        </p:txBody>
      </p:sp>
      <p:sp>
        <p:nvSpPr>
          <p:cNvPr id="33" name="Left Brace 32"/>
          <p:cNvSpPr/>
          <p:nvPr/>
        </p:nvSpPr>
        <p:spPr>
          <a:xfrm rot="5400000">
            <a:off x="4903106" y="3988706"/>
            <a:ext cx="228600" cy="1699988"/>
          </a:xfrm>
          <a:prstGeom prst="leftBrace">
            <a:avLst>
              <a:gd name="adj1" fmla="val 0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4" name="TextBox 33"/>
          <p:cNvSpPr txBox="1"/>
          <p:nvPr/>
        </p:nvSpPr>
        <p:spPr>
          <a:xfrm>
            <a:off x="4548412" y="4438650"/>
            <a:ext cx="990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b="1" dirty="0" smtClean="0">
                <a:solidFill>
                  <a:schemeClr val="tx2"/>
                </a:solidFill>
              </a:rPr>
              <a:t>Likelihood</a:t>
            </a:r>
            <a:endParaRPr lang="en-GB" sz="11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0420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b="40732"/>
          <a:stretch/>
        </p:blipFill>
        <p:spPr>
          <a:xfrm>
            <a:off x="2286000" y="304800"/>
            <a:ext cx="4572000" cy="236534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381000" y="4343400"/>
                <a:ext cx="8458200" cy="20621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Tx/>
                  <a:buChar char="-"/>
                </a:pPr>
                <a:r>
                  <a:rPr lang="en-GB" sz="1600" dirty="0" smtClean="0"/>
                  <a:t>Nodes (random variables) at the heads of arrows appear on the </a:t>
                </a:r>
                <a:r>
                  <a:rPr lang="en-GB" sz="1600" u="sng" dirty="0" smtClean="0"/>
                  <a:t>LHS of the conditioning </a:t>
                </a:r>
                <a14:m>
                  <m:oMath xmlns:m="http://schemas.openxmlformats.org/officeDocument/2006/math">
                    <m:r>
                      <a:rPr lang="en-GB" sz="1600" u="sng">
                        <a:latin typeface="Cambria Math" panose="02040503050406030204" pitchFamily="18" charset="0"/>
                      </a:rPr>
                      <m:t>| </m:t>
                    </m:r>
                  </m:oMath>
                </a14:m>
                <a:endParaRPr lang="en-GB" sz="1600" u="sng" dirty="0" smtClean="0"/>
              </a:p>
              <a:p>
                <a:pPr marL="285750" indent="-285750">
                  <a:buFontTx/>
                  <a:buChar char="-"/>
                </a:pPr>
                <a:r>
                  <a:rPr lang="en-GB" sz="1600" dirty="0" smtClean="0"/>
                  <a:t>Nodes at the tails of arrows appear on the </a:t>
                </a:r>
                <a:r>
                  <a:rPr lang="en-GB" sz="1600" u="sng" dirty="0" smtClean="0"/>
                  <a:t>RHS </a:t>
                </a:r>
                <a:r>
                  <a:rPr lang="en-GB" sz="1600" u="sng" dirty="0"/>
                  <a:t>of the conditioning </a:t>
                </a:r>
                <a14:m>
                  <m:oMath xmlns:m="http://schemas.openxmlformats.org/officeDocument/2006/math">
                    <m:r>
                      <a:rPr lang="en-GB" sz="1600" u="sng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endParaRPr lang="en-GB" sz="1600" u="sng" dirty="0" smtClean="0"/>
              </a:p>
              <a:p>
                <a:pPr marL="285750" indent="-285750">
                  <a:buFontTx/>
                  <a:buChar char="-"/>
                </a:pPr>
                <a:r>
                  <a:rPr lang="en-GB" sz="1600" dirty="0" smtClean="0"/>
                  <a:t>Nodes at the </a:t>
                </a:r>
                <a:r>
                  <a:rPr lang="en-GB" sz="1600" u="sng" dirty="0" smtClean="0"/>
                  <a:t>tails of arrows </a:t>
                </a:r>
                <a:r>
                  <a:rPr lang="en-GB" sz="1600" dirty="0" smtClean="0"/>
                  <a:t>with no arrow leading to it are expressed as priors</a:t>
                </a:r>
              </a:p>
              <a:p>
                <a:pPr marL="285750" indent="-285750">
                  <a:buFontTx/>
                  <a:buChar char="-"/>
                </a:pPr>
                <a:endParaRPr lang="en-GB" sz="1600" dirty="0"/>
              </a:p>
              <a:p>
                <a:pPr marL="285750" indent="-285750">
                  <a:buFontTx/>
                  <a:buChar char="-"/>
                </a:pPr>
                <a:r>
                  <a:rPr lang="en-GB" sz="1600" dirty="0" smtClean="0"/>
                  <a:t>Nodes are random variables</a:t>
                </a:r>
              </a:p>
              <a:p>
                <a:pPr marL="285750" indent="-285750">
                  <a:buFontTx/>
                  <a:buChar char="-"/>
                </a:pPr>
                <a:r>
                  <a:rPr lang="en-GB" sz="1600" dirty="0" smtClean="0"/>
                  <a:t>Solid arrows are stochastic relationships among random variables</a:t>
                </a:r>
              </a:p>
              <a:p>
                <a:pPr marL="285750" indent="-285750">
                  <a:buFontTx/>
                  <a:buChar char="-"/>
                </a:pPr>
                <a:r>
                  <a:rPr lang="en-GB" sz="1600" dirty="0" smtClean="0"/>
                  <a:t>Tails of arrows specify parameters defining the distribution of the random variable at the head of the arrow</a:t>
                </a:r>
                <a:endParaRPr lang="en-GB" sz="16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4343400"/>
                <a:ext cx="8458200" cy="2062103"/>
              </a:xfrm>
              <a:prstGeom prst="rect">
                <a:avLst/>
              </a:prstGeom>
              <a:blipFill>
                <a:blip r:embed="rId3"/>
                <a:stretch>
                  <a:fillRect l="-433" t="-888" r="-649" b="-266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72633"/>
          <a:stretch/>
        </p:blipFill>
        <p:spPr>
          <a:xfrm>
            <a:off x="2438400" y="2895600"/>
            <a:ext cx="4572000" cy="1092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067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607385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14400" y="1143000"/>
            <a:ext cx="762000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b="1" dirty="0" smtClean="0"/>
              <a:t>Let’s </a:t>
            </a:r>
            <a:r>
              <a:rPr lang="en-GB" sz="2400" b="1" dirty="0"/>
              <a:t>make this a bit less abstract</a:t>
            </a:r>
            <a:r>
              <a:rPr lang="en-GB" sz="2400" b="1" dirty="0" smtClean="0"/>
              <a:t>….</a:t>
            </a:r>
            <a:r>
              <a:rPr lang="en-GB" sz="2400" b="1" dirty="0"/>
              <a:t> </a:t>
            </a:r>
            <a:endParaRPr lang="en-GB" sz="2400" b="1" dirty="0" smtClean="0"/>
          </a:p>
          <a:p>
            <a:pPr algn="ctr"/>
            <a:endParaRPr lang="en-GB" sz="2400" b="1" dirty="0"/>
          </a:p>
          <a:p>
            <a:pPr algn="ctr"/>
            <a:r>
              <a:rPr lang="en-GB" sz="2400" b="1" dirty="0" smtClean="0"/>
              <a:t>We can use DAGs to write out our full factored joint distribution for the posterior</a:t>
            </a:r>
          </a:p>
          <a:p>
            <a:pPr algn="ctr"/>
            <a:endParaRPr lang="en-GB" sz="2400" b="1" dirty="0" smtClean="0"/>
          </a:p>
          <a:p>
            <a:pPr algn="ctr"/>
            <a:endParaRPr lang="en-GB" sz="2400" b="1" dirty="0"/>
          </a:p>
          <a:p>
            <a:pPr algn="ctr"/>
            <a:r>
              <a:rPr lang="en-GB" sz="2400" b="1" dirty="0" smtClean="0"/>
              <a:t>Now let’s try with an </a:t>
            </a:r>
            <a:r>
              <a:rPr lang="en-GB" sz="2400" b="1" dirty="0"/>
              <a:t>ecological </a:t>
            </a:r>
            <a:r>
              <a:rPr lang="en-GB" sz="2400" b="1" dirty="0" smtClean="0"/>
              <a:t>example – </a:t>
            </a:r>
          </a:p>
          <a:p>
            <a:pPr algn="ctr"/>
            <a:endParaRPr lang="en-GB" sz="2400" b="1" dirty="0" smtClean="0"/>
          </a:p>
          <a:p>
            <a:pPr marL="342900" indent="-342900" algn="ctr">
              <a:buFontTx/>
              <a:buChar char="-"/>
            </a:pPr>
            <a:r>
              <a:rPr lang="en-GB" sz="2400" b="1" i="1" dirty="0" smtClean="0"/>
              <a:t>We need to define probability distributions for our random variables</a:t>
            </a:r>
          </a:p>
          <a:p>
            <a:pPr marL="342900" indent="-342900" algn="ctr">
              <a:buFontTx/>
              <a:buChar char="-"/>
            </a:pPr>
            <a:endParaRPr lang="en-GB" sz="2400" b="1" i="1" dirty="0"/>
          </a:p>
          <a:p>
            <a:pPr algn="ctr"/>
            <a:r>
              <a:rPr lang="en-GB" sz="2400" b="1" i="1" dirty="0" smtClean="0"/>
              <a:t>- And we have data that is not normal</a:t>
            </a:r>
            <a:endParaRPr lang="en-GB" sz="2400" b="1" i="1" dirty="0"/>
          </a:p>
        </p:txBody>
      </p:sp>
    </p:spTree>
    <p:extLst>
      <p:ext uri="{BB962C8B-B14F-4D97-AF65-F5344CB8AC3E}">
        <p14:creationId xmlns:p14="http://schemas.microsoft.com/office/powerpoint/2010/main" val="196780191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/>
          <p:cNvSpPr/>
          <p:nvPr/>
        </p:nvSpPr>
        <p:spPr>
          <a:xfrm>
            <a:off x="304800" y="179056"/>
            <a:ext cx="8458200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 smtClean="0"/>
              <a:t>Let’s make this a bit less abstract….variation in processes caused </a:t>
            </a:r>
          </a:p>
          <a:p>
            <a:r>
              <a:rPr lang="en-GB" b="1" dirty="0" smtClean="0"/>
              <a:t>by variation among individuals</a:t>
            </a:r>
          </a:p>
          <a:p>
            <a:endParaRPr lang="en-GB" b="1" dirty="0" smtClean="0"/>
          </a:p>
          <a:p>
            <a:endParaRPr lang="en-GB" b="1" dirty="0"/>
          </a:p>
          <a:p>
            <a:endParaRPr lang="en-GB" b="1" dirty="0" smtClean="0"/>
          </a:p>
          <a:p>
            <a:endParaRPr lang="en-GB" b="1" dirty="0"/>
          </a:p>
          <a:p>
            <a:pPr marL="285750" indent="-285750">
              <a:buFontTx/>
              <a:buChar char="-"/>
            </a:pPr>
            <a:r>
              <a:rPr lang="en-GB" dirty="0" smtClean="0"/>
              <a:t>We want to model how the productivity (number of chicks) of shags is affected by the length of time that a pair of shags has been bonded together</a:t>
            </a:r>
          </a:p>
          <a:p>
            <a:pPr marL="285750" indent="-285750">
              <a:buFontTx/>
              <a:buChar char="-"/>
            </a:pPr>
            <a:endParaRPr lang="en-GB" dirty="0" smtClean="0"/>
          </a:p>
          <a:p>
            <a:pPr marL="285750" indent="-285750">
              <a:buFontTx/>
              <a:buChar char="-"/>
            </a:pPr>
            <a:r>
              <a:rPr lang="en-GB" dirty="0" smtClean="0"/>
              <a:t>We have some data on individual shags (productivity and length of pairing)</a:t>
            </a:r>
          </a:p>
          <a:p>
            <a:pPr marL="285750" indent="-285750">
              <a:buFontTx/>
              <a:buChar char="-"/>
            </a:pPr>
            <a:endParaRPr lang="en-GB" dirty="0" smtClean="0"/>
          </a:p>
          <a:p>
            <a:pPr marL="285750" indent="-285750">
              <a:buFontTx/>
              <a:buChar char="-"/>
            </a:pPr>
            <a:endParaRPr lang="en-GB" dirty="0"/>
          </a:p>
          <a:p>
            <a:pPr marL="285750" indent="-285750">
              <a:buFontTx/>
              <a:buChar char="-"/>
            </a:pPr>
            <a:r>
              <a:rPr lang="en-GB" b="1" u="sng" dirty="0" smtClean="0">
                <a:solidFill>
                  <a:schemeClr val="accent1"/>
                </a:solidFill>
              </a:rPr>
              <a:t>Step 1</a:t>
            </a:r>
            <a:r>
              <a:rPr lang="en-GB" dirty="0" smtClean="0"/>
              <a:t>, draw the DAG…</a:t>
            </a:r>
          </a:p>
          <a:p>
            <a:pPr marL="285750" indent="-285750">
              <a:buFontTx/>
              <a:buChar char="-"/>
            </a:pPr>
            <a:endParaRPr lang="en-GB" dirty="0" smtClean="0"/>
          </a:p>
          <a:p>
            <a:pPr marL="285750" indent="-285750">
              <a:buFontTx/>
              <a:buChar char="-"/>
            </a:pPr>
            <a:r>
              <a:rPr lang="en-GB" b="1" u="sng" dirty="0">
                <a:solidFill>
                  <a:schemeClr val="accent1"/>
                </a:solidFill>
              </a:rPr>
              <a:t>Step 2</a:t>
            </a:r>
            <a:r>
              <a:rPr lang="en-GB" dirty="0"/>
              <a:t>, write out the joint distribution</a:t>
            </a:r>
            <a:endParaRPr lang="en-GB" dirty="0" smtClean="0"/>
          </a:p>
          <a:p>
            <a:pPr marL="285750" indent="-285750">
              <a:buFontTx/>
              <a:buChar char="-"/>
            </a:pPr>
            <a:endParaRPr lang="en-GB" dirty="0" smtClean="0"/>
          </a:p>
          <a:p>
            <a:pPr marL="285750" indent="-285750">
              <a:buFontTx/>
              <a:buChar char="-"/>
            </a:pPr>
            <a:r>
              <a:rPr lang="en-GB" b="1" u="sng" dirty="0">
                <a:solidFill>
                  <a:schemeClr val="accent1"/>
                </a:solidFill>
              </a:rPr>
              <a:t>Step 3</a:t>
            </a:r>
            <a:r>
              <a:rPr lang="en-GB" dirty="0"/>
              <a:t>, define the probability distributions we need for each random variable</a:t>
            </a:r>
            <a:endParaRPr lang="en-GB" dirty="0" smtClean="0"/>
          </a:p>
          <a:p>
            <a:pPr marL="285750" indent="-285750">
              <a:buFontTx/>
              <a:buChar char="-"/>
            </a:pPr>
            <a:endParaRPr lang="en-GB" dirty="0" smtClean="0"/>
          </a:p>
          <a:p>
            <a:pPr marL="285750" indent="-285750">
              <a:buFontTx/>
              <a:buChar char="-"/>
            </a:pPr>
            <a:r>
              <a:rPr lang="en-GB" b="1" u="sng" dirty="0">
                <a:solidFill>
                  <a:schemeClr val="accent1"/>
                </a:solidFill>
              </a:rPr>
              <a:t>Step 4</a:t>
            </a:r>
            <a:r>
              <a:rPr lang="en-GB" dirty="0"/>
              <a:t>, </a:t>
            </a:r>
            <a:r>
              <a:rPr lang="en-GB" dirty="0" smtClean="0"/>
              <a:t>add </a:t>
            </a:r>
            <a:r>
              <a:rPr lang="en-GB" dirty="0"/>
              <a:t>in the process model for </a:t>
            </a:r>
            <a:r>
              <a:rPr lang="en-GB" dirty="0" smtClean="0"/>
              <a:t>productivity</a:t>
            </a:r>
          </a:p>
          <a:p>
            <a:pPr marL="285750" indent="-285750">
              <a:buFontTx/>
              <a:buChar char="-"/>
            </a:pP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6483" y="51032"/>
            <a:ext cx="1763339" cy="1701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389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457200" y="5845934"/>
            <a:ext cx="8305800" cy="66311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/>
        </p:nvSpPr>
        <p:spPr>
          <a:xfrm>
            <a:off x="457200" y="4831726"/>
            <a:ext cx="8305800" cy="66311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/>
        </p:nvSpPr>
        <p:spPr>
          <a:xfrm>
            <a:off x="457200" y="3718550"/>
            <a:ext cx="8305800" cy="66311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4367403" y="3818443"/>
                <a:ext cx="533400" cy="3629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GB" i="1" baseline="-25000" dirty="0" smtClean="0"/>
                  <a:t>i</a:t>
                </a:r>
                <a:endParaRPr lang="en-GB" i="1" baseline="-250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7403" y="3818443"/>
                <a:ext cx="533400" cy="362984"/>
              </a:xfrm>
              <a:prstGeom prst="rect">
                <a:avLst/>
              </a:prstGeom>
              <a:blipFill>
                <a:blip r:embed="rId2"/>
                <a:stretch>
                  <a:fillRect b="-2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4367403" y="4957871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i="1" dirty="0" err="1" smtClean="0"/>
              <a:t>z</a:t>
            </a:r>
            <a:r>
              <a:rPr lang="en-GB" i="1" baseline="-25000" dirty="0" err="1" smtClean="0"/>
              <a:t>i</a:t>
            </a:r>
            <a:endParaRPr lang="en-GB" i="1" baseline="-25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3868466" y="5981572"/>
                <a:ext cx="533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GB" i="1" baseline="-25000" dirty="0" smtClean="0"/>
                  <a:t>2</a:t>
                </a:r>
                <a:endParaRPr lang="en-GB" i="1" baseline="-250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8466" y="5981572"/>
                <a:ext cx="533400" cy="369332"/>
              </a:xfrm>
              <a:prstGeom prst="rect">
                <a:avLst/>
              </a:prstGeom>
              <a:blipFill>
                <a:blip r:embed="rId3"/>
                <a:stretch>
                  <a:fillRect b="-2131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5969428" y="5963710"/>
                <a:ext cx="533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GB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GB" i="1" baseline="-250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9428" y="5963710"/>
                <a:ext cx="533400" cy="369332"/>
              </a:xfrm>
              <a:prstGeom prst="rect">
                <a:avLst/>
              </a:prstGeom>
              <a:blipFill>
                <a:blip r:embed="rId4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/>
          <p:cNvCxnSpPr>
            <a:stCxn id="5" idx="0"/>
            <a:endCxn id="3" idx="2"/>
          </p:cNvCxnSpPr>
          <p:nvPr/>
        </p:nvCxnSpPr>
        <p:spPr>
          <a:xfrm flipV="1">
            <a:off x="4634103" y="4181427"/>
            <a:ext cx="0" cy="7764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6" idx="0"/>
            <a:endCxn id="5" idx="2"/>
          </p:cNvCxnSpPr>
          <p:nvPr/>
        </p:nvCxnSpPr>
        <p:spPr>
          <a:xfrm flipV="1">
            <a:off x="4135166" y="5327203"/>
            <a:ext cx="498937" cy="6543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7" idx="0"/>
            <a:endCxn id="5" idx="2"/>
          </p:cNvCxnSpPr>
          <p:nvPr/>
        </p:nvCxnSpPr>
        <p:spPr>
          <a:xfrm flipH="1" flipV="1">
            <a:off x="4634103" y="5327203"/>
            <a:ext cx="1602025" cy="6365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7620000" y="3970843"/>
            <a:ext cx="838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 smtClean="0"/>
              <a:t>Data</a:t>
            </a:r>
            <a:endParaRPr lang="en-GB" sz="1400" dirty="0"/>
          </a:p>
        </p:txBody>
      </p:sp>
      <p:sp>
        <p:nvSpPr>
          <p:cNvPr id="21" name="TextBox 20"/>
          <p:cNvSpPr txBox="1"/>
          <p:nvPr/>
        </p:nvSpPr>
        <p:spPr>
          <a:xfrm>
            <a:off x="7618475" y="5019426"/>
            <a:ext cx="838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 smtClean="0"/>
              <a:t>Process</a:t>
            </a:r>
            <a:endParaRPr lang="en-GB" sz="1400" dirty="0"/>
          </a:p>
        </p:txBody>
      </p:sp>
      <p:sp>
        <p:nvSpPr>
          <p:cNvPr id="22" name="TextBox 21"/>
          <p:cNvSpPr txBox="1"/>
          <p:nvPr/>
        </p:nvSpPr>
        <p:spPr>
          <a:xfrm>
            <a:off x="7539800" y="5994488"/>
            <a:ext cx="107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 smtClean="0"/>
              <a:t>Parameters</a:t>
            </a:r>
            <a:endParaRPr lang="en-GB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3097530" y="3820800"/>
                <a:ext cx="533400" cy="3629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GB" i="1" baseline="-25000" dirty="0" smtClean="0"/>
                  <a:t>i</a:t>
                </a:r>
                <a:endParaRPr lang="en-GB" i="1" baseline="-25000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7530" y="3820800"/>
                <a:ext cx="533400" cy="362984"/>
              </a:xfrm>
              <a:prstGeom prst="rect">
                <a:avLst/>
              </a:prstGeom>
              <a:blipFill>
                <a:blip r:embed="rId5"/>
                <a:stretch>
                  <a:fillRect b="-2542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/>
          <p:cNvCxnSpPr/>
          <p:nvPr/>
        </p:nvCxnSpPr>
        <p:spPr>
          <a:xfrm>
            <a:off x="3331655" y="4181427"/>
            <a:ext cx="1164145" cy="96111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304800" y="179056"/>
            <a:ext cx="84582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 smtClean="0"/>
              <a:t>Let’s make this a bit less abstract….variation in processes caused </a:t>
            </a:r>
          </a:p>
          <a:p>
            <a:r>
              <a:rPr lang="en-GB" b="1" dirty="0" smtClean="0"/>
              <a:t>by variation among individuals</a:t>
            </a:r>
          </a:p>
          <a:p>
            <a:endParaRPr lang="en-GB" b="1" dirty="0" smtClean="0"/>
          </a:p>
          <a:p>
            <a:endParaRPr lang="en-GB" b="1" dirty="0"/>
          </a:p>
          <a:p>
            <a:endParaRPr lang="en-GB" b="1" dirty="0" smtClean="0"/>
          </a:p>
          <a:p>
            <a:endParaRPr lang="en-GB" b="1" dirty="0"/>
          </a:p>
          <a:p>
            <a:endParaRPr lang="en-GB" dirty="0"/>
          </a:p>
          <a:p>
            <a:endParaRPr lang="en-GB" dirty="0" smtClean="0"/>
          </a:p>
          <a:p>
            <a:endParaRPr lang="en-GB" dirty="0"/>
          </a:p>
          <a:p>
            <a:endParaRPr lang="en-GB" dirty="0"/>
          </a:p>
          <a:p>
            <a:pPr marL="285750" indent="-285750">
              <a:buFontTx/>
              <a:buChar char="-"/>
            </a:pPr>
            <a:r>
              <a:rPr lang="en-GB" b="1" u="sng" dirty="0" smtClean="0">
                <a:solidFill>
                  <a:schemeClr val="accent1"/>
                </a:solidFill>
              </a:rPr>
              <a:t>Step 1</a:t>
            </a:r>
            <a:r>
              <a:rPr lang="en-GB" dirty="0" smtClean="0"/>
              <a:t>, draw the DAG…</a:t>
            </a:r>
          </a:p>
          <a:p>
            <a:pPr marL="285750" indent="-285750">
              <a:buFontTx/>
              <a:buChar char="-"/>
            </a:pPr>
            <a:endParaRPr lang="en-GB" dirty="0"/>
          </a:p>
        </p:txBody>
      </p:sp>
      <p:sp>
        <p:nvSpPr>
          <p:cNvPr id="34" name="TextBox 33"/>
          <p:cNvSpPr txBox="1"/>
          <p:nvPr/>
        </p:nvSpPr>
        <p:spPr>
          <a:xfrm>
            <a:off x="4952428" y="3763166"/>
            <a:ext cx="27953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 smtClean="0">
                <a:solidFill>
                  <a:srgbClr val="C00000"/>
                </a:solidFill>
              </a:rPr>
              <a:t>Productivity of shags (can I detect the chicks in the nest?)</a:t>
            </a:r>
            <a:endParaRPr lang="en-GB" sz="1400" dirty="0">
              <a:solidFill>
                <a:srgbClr val="C00000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829626" y="3865704"/>
            <a:ext cx="25195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 smtClean="0">
                <a:solidFill>
                  <a:srgbClr val="C00000"/>
                </a:solidFill>
              </a:rPr>
              <a:t>Length of shag partnership</a:t>
            </a:r>
            <a:endParaRPr lang="en-GB" sz="1400" dirty="0">
              <a:solidFill>
                <a:srgbClr val="C0000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4981540" y="4999269"/>
            <a:ext cx="27953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 smtClean="0">
                <a:solidFill>
                  <a:srgbClr val="C00000"/>
                </a:solidFill>
              </a:rPr>
              <a:t>Productivity of shags (true state)</a:t>
            </a:r>
            <a:endParaRPr lang="en-GB" sz="1400" dirty="0">
              <a:solidFill>
                <a:srgbClr val="C00000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155236" y="6219327"/>
            <a:ext cx="19536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>
                <a:solidFill>
                  <a:srgbClr val="C00000"/>
                </a:solidFill>
              </a:rPr>
              <a:t>r</a:t>
            </a:r>
            <a:r>
              <a:rPr lang="en-GB" sz="1400" dirty="0" smtClean="0">
                <a:solidFill>
                  <a:srgbClr val="C00000"/>
                </a:solidFill>
              </a:rPr>
              <a:t>egression parameter</a:t>
            </a:r>
            <a:endParaRPr lang="en-GB" sz="1400" dirty="0">
              <a:solidFill>
                <a:srgbClr val="C00000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5055124" y="6245423"/>
            <a:ext cx="25900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 smtClean="0">
                <a:solidFill>
                  <a:srgbClr val="C00000"/>
                </a:solidFill>
              </a:rPr>
              <a:t>Process uncertainty</a:t>
            </a:r>
            <a:endParaRPr lang="en-GB" sz="1400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/>
              <p:nvPr/>
            </p:nvSpPr>
            <p:spPr>
              <a:xfrm>
                <a:off x="2037364" y="5995148"/>
                <a:ext cx="533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GB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GB" i="1" baseline="-25000" dirty="0"/>
              </a:p>
            </p:txBody>
          </p:sp>
        </mc:Choice>
        <mc:Fallback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7364" y="5995148"/>
                <a:ext cx="533400" cy="369332"/>
              </a:xfrm>
              <a:prstGeom prst="rect">
                <a:avLst/>
              </a:prstGeom>
              <a:blipFill>
                <a:blip r:embed="rId6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extBox 40"/>
          <p:cNvSpPr txBox="1"/>
          <p:nvPr/>
        </p:nvSpPr>
        <p:spPr>
          <a:xfrm>
            <a:off x="1327227" y="6216713"/>
            <a:ext cx="19536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>
                <a:solidFill>
                  <a:srgbClr val="C00000"/>
                </a:solidFill>
              </a:rPr>
              <a:t>r</a:t>
            </a:r>
            <a:r>
              <a:rPr lang="en-GB" sz="1400" dirty="0" smtClean="0">
                <a:solidFill>
                  <a:srgbClr val="C00000"/>
                </a:solidFill>
              </a:rPr>
              <a:t>egression parameter</a:t>
            </a:r>
            <a:endParaRPr lang="en-GB" sz="1400" dirty="0">
              <a:solidFill>
                <a:srgbClr val="C00000"/>
              </a:solidFill>
            </a:endParaRPr>
          </a:p>
        </p:txBody>
      </p:sp>
      <p:cxnSp>
        <p:nvCxnSpPr>
          <p:cNvPr id="4" name="Straight Arrow Connector 3"/>
          <p:cNvCxnSpPr>
            <a:stCxn id="40" idx="0"/>
          </p:cNvCxnSpPr>
          <p:nvPr/>
        </p:nvCxnSpPr>
        <p:spPr>
          <a:xfrm flipV="1">
            <a:off x="2304064" y="5307046"/>
            <a:ext cx="2229836" cy="6881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5594" y="1069895"/>
            <a:ext cx="7428206" cy="159710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6483" y="51032"/>
            <a:ext cx="1763339" cy="1701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438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457200" y="4032384"/>
            <a:ext cx="8305800" cy="66311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/>
        </p:nvSpPr>
        <p:spPr>
          <a:xfrm>
            <a:off x="457200" y="3018176"/>
            <a:ext cx="8305800" cy="66311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/>
        </p:nvSpPr>
        <p:spPr>
          <a:xfrm>
            <a:off x="457200" y="1905000"/>
            <a:ext cx="8305800" cy="66311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4367403" y="2004893"/>
                <a:ext cx="533400" cy="3629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GB" i="1" baseline="-25000" dirty="0" smtClean="0"/>
                  <a:t>i</a:t>
                </a:r>
                <a:endParaRPr lang="en-GB" i="1" baseline="-250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7403" y="2004893"/>
                <a:ext cx="533400" cy="362984"/>
              </a:xfrm>
              <a:prstGeom prst="rect">
                <a:avLst/>
              </a:prstGeom>
              <a:blipFill>
                <a:blip r:embed="rId2"/>
                <a:stretch>
                  <a:fillRect b="-2542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4367403" y="3144321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i="1" dirty="0" err="1" smtClean="0"/>
              <a:t>z</a:t>
            </a:r>
            <a:r>
              <a:rPr lang="en-GB" i="1" baseline="-25000" dirty="0" err="1" smtClean="0"/>
              <a:t>i</a:t>
            </a:r>
            <a:endParaRPr lang="en-GB" i="1" baseline="-25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3868466" y="4168022"/>
                <a:ext cx="533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GB" i="1" baseline="-25000" dirty="0" smtClean="0"/>
                  <a:t>2</a:t>
                </a:r>
                <a:endParaRPr lang="en-GB" i="1" baseline="-250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8466" y="4168022"/>
                <a:ext cx="533400" cy="369332"/>
              </a:xfrm>
              <a:prstGeom prst="rect">
                <a:avLst/>
              </a:prstGeom>
              <a:blipFill>
                <a:blip r:embed="rId3"/>
                <a:stretch>
                  <a:fillRect b="-2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5969428" y="4150160"/>
                <a:ext cx="533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GB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GB" i="1" baseline="-250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9428" y="4150160"/>
                <a:ext cx="533400" cy="369332"/>
              </a:xfrm>
              <a:prstGeom prst="rect">
                <a:avLst/>
              </a:prstGeom>
              <a:blipFill>
                <a:blip r:embed="rId4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/>
          <p:cNvCxnSpPr>
            <a:stCxn id="5" idx="0"/>
            <a:endCxn id="3" idx="2"/>
          </p:cNvCxnSpPr>
          <p:nvPr/>
        </p:nvCxnSpPr>
        <p:spPr>
          <a:xfrm flipV="1">
            <a:off x="4634103" y="2367877"/>
            <a:ext cx="0" cy="7764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6" idx="0"/>
            <a:endCxn id="5" idx="2"/>
          </p:cNvCxnSpPr>
          <p:nvPr/>
        </p:nvCxnSpPr>
        <p:spPr>
          <a:xfrm flipV="1">
            <a:off x="4135166" y="3513653"/>
            <a:ext cx="498937" cy="6543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7" idx="0"/>
            <a:endCxn id="5" idx="2"/>
          </p:cNvCxnSpPr>
          <p:nvPr/>
        </p:nvCxnSpPr>
        <p:spPr>
          <a:xfrm flipH="1" flipV="1">
            <a:off x="4634103" y="3513653"/>
            <a:ext cx="1602025" cy="6365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7620000" y="2157293"/>
            <a:ext cx="838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 smtClean="0"/>
              <a:t>Data</a:t>
            </a:r>
            <a:endParaRPr lang="en-GB" sz="1400" dirty="0"/>
          </a:p>
        </p:txBody>
      </p:sp>
      <p:sp>
        <p:nvSpPr>
          <p:cNvPr id="21" name="TextBox 20"/>
          <p:cNvSpPr txBox="1"/>
          <p:nvPr/>
        </p:nvSpPr>
        <p:spPr>
          <a:xfrm>
            <a:off x="7618475" y="3205876"/>
            <a:ext cx="838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 smtClean="0"/>
              <a:t>Process</a:t>
            </a:r>
            <a:endParaRPr lang="en-GB" sz="1400" dirty="0"/>
          </a:p>
        </p:txBody>
      </p:sp>
      <p:sp>
        <p:nvSpPr>
          <p:cNvPr id="22" name="TextBox 21"/>
          <p:cNvSpPr txBox="1"/>
          <p:nvPr/>
        </p:nvSpPr>
        <p:spPr>
          <a:xfrm>
            <a:off x="7539800" y="4180938"/>
            <a:ext cx="107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 smtClean="0"/>
              <a:t>Parameters</a:t>
            </a:r>
            <a:endParaRPr lang="en-GB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3097530" y="2007250"/>
                <a:ext cx="533400" cy="3629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GB" i="1" baseline="-25000" dirty="0" smtClean="0"/>
                  <a:t>i</a:t>
                </a:r>
                <a:endParaRPr lang="en-GB" i="1" baseline="-25000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7530" y="2007250"/>
                <a:ext cx="533400" cy="362984"/>
              </a:xfrm>
              <a:prstGeom prst="rect">
                <a:avLst/>
              </a:prstGeom>
              <a:blipFill>
                <a:blip r:embed="rId5"/>
                <a:stretch>
                  <a:fillRect b="-2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/>
          <p:cNvCxnSpPr/>
          <p:nvPr/>
        </p:nvCxnSpPr>
        <p:spPr>
          <a:xfrm>
            <a:off x="3331655" y="2367877"/>
            <a:ext cx="1164145" cy="96111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/>
              <p:cNvSpPr/>
              <p:nvPr/>
            </p:nvSpPr>
            <p:spPr>
              <a:xfrm>
                <a:off x="690371" y="5193313"/>
                <a:ext cx="7772400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l-G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r>
                          <a:rPr lang="en-GB" sz="2000" i="1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GB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</m:t>
                        </m:r>
                        <m:r>
                          <a:rPr lang="el-G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GB" sz="2000" b="0" i="1" baseline="-25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l-G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GB" sz="2000" b="0" i="1" baseline="-25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 </m:t>
                        </m:r>
                        <m:r>
                          <a:rPr lang="en-GB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  <m:r>
                          <a:rPr lang="en-GB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</m:t>
                        </m:r>
                        <m:r>
                          <a:rPr lang="en-GB" sz="2000">
                            <a:latin typeface="Cambria Math" panose="02040503050406030204" pitchFamily="18" charset="0"/>
                          </a:rPr>
                          <m:t>|  </m:t>
                        </m:r>
                        <m:r>
                          <a:rPr lang="en-GB" sz="20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GB" sz="2000" i="1">
                            <a:latin typeface="Cambria Math" panose="02040503050406030204" pitchFamily="18" charset="0"/>
                          </a:rPr>
                          <m:t>  </m:t>
                        </m:r>
                      </m:e>
                    </m:d>
                    <m:r>
                      <a:rPr lang="en-GB" sz="2000" i="1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GB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</m:oMath>
                </a14:m>
                <a:r>
                  <a:rPr lang="en-GB" sz="2000" dirty="0" smtClean="0"/>
                  <a:t>                                                         </a:t>
                </a:r>
                <a:endParaRPr lang="en-GB" sz="2000" dirty="0"/>
              </a:p>
            </p:txBody>
          </p:sp>
        </mc:Choice>
        <mc:Fallback xmlns="">
          <p:sp>
            <p:nvSpPr>
              <p:cNvPr id="26" name="Rectangle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371" y="5193313"/>
                <a:ext cx="7772400" cy="400110"/>
              </a:xfrm>
              <a:prstGeom prst="rect">
                <a:avLst/>
              </a:prstGeom>
              <a:blipFill>
                <a:blip r:embed="rId6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Left Brace 26"/>
          <p:cNvSpPr/>
          <p:nvPr/>
        </p:nvSpPr>
        <p:spPr>
          <a:xfrm rot="5400000">
            <a:off x="4080734" y="5363788"/>
            <a:ext cx="231648" cy="789744"/>
          </a:xfrm>
          <a:prstGeom prst="leftBrace">
            <a:avLst>
              <a:gd name="adj1" fmla="val 0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Left Brace 27"/>
          <p:cNvSpPr/>
          <p:nvPr/>
        </p:nvSpPr>
        <p:spPr>
          <a:xfrm rot="5400000">
            <a:off x="7147325" y="5179360"/>
            <a:ext cx="253400" cy="113685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Left Brace 28"/>
          <p:cNvSpPr/>
          <p:nvPr/>
        </p:nvSpPr>
        <p:spPr>
          <a:xfrm rot="5400000">
            <a:off x="5478823" y="5064814"/>
            <a:ext cx="267754" cy="1423798"/>
          </a:xfrm>
          <a:prstGeom prst="leftBrace">
            <a:avLst>
              <a:gd name="adj1" fmla="val 0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TextBox 29"/>
          <p:cNvSpPr txBox="1"/>
          <p:nvPr/>
        </p:nvSpPr>
        <p:spPr>
          <a:xfrm>
            <a:off x="6747678" y="5910590"/>
            <a:ext cx="990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b="1" dirty="0" smtClean="0">
                <a:solidFill>
                  <a:schemeClr val="tx2"/>
                </a:solidFill>
              </a:rPr>
              <a:t>Priors</a:t>
            </a:r>
            <a:endParaRPr lang="en-GB" sz="1100" b="1" dirty="0">
              <a:solidFill>
                <a:schemeClr val="tx2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105400" y="5910590"/>
            <a:ext cx="9906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b="1" dirty="0" smtClean="0">
                <a:solidFill>
                  <a:schemeClr val="tx2"/>
                </a:solidFill>
              </a:rPr>
              <a:t>Process model</a:t>
            </a:r>
            <a:endParaRPr lang="en-GB" sz="1100" b="1" dirty="0">
              <a:solidFill>
                <a:schemeClr val="tx2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701258" y="5910590"/>
            <a:ext cx="990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b="1" dirty="0" smtClean="0">
                <a:solidFill>
                  <a:schemeClr val="tx2"/>
                </a:solidFill>
              </a:rPr>
              <a:t>Data model</a:t>
            </a:r>
            <a:endParaRPr lang="en-GB" sz="1100" b="1" dirty="0">
              <a:solidFill>
                <a:schemeClr val="tx2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304800" y="179056"/>
            <a:ext cx="84582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 smtClean="0"/>
              <a:t>Let’s make this a bit less abstract….variation in processes caused </a:t>
            </a:r>
          </a:p>
          <a:p>
            <a:r>
              <a:rPr lang="en-GB" b="1" dirty="0" smtClean="0"/>
              <a:t>by variation among individuals</a:t>
            </a:r>
          </a:p>
          <a:p>
            <a:endParaRPr lang="en-GB" b="1" dirty="0"/>
          </a:p>
          <a:p>
            <a:r>
              <a:rPr lang="en-GB" dirty="0" smtClean="0"/>
              <a:t>Now use the DAG to factor out the joint distribution for the posterior….</a:t>
            </a:r>
            <a:endParaRPr lang="en-GB" dirty="0"/>
          </a:p>
        </p:txBody>
      </p:sp>
      <p:sp>
        <p:nvSpPr>
          <p:cNvPr id="34" name="TextBox 33"/>
          <p:cNvSpPr txBox="1"/>
          <p:nvPr/>
        </p:nvSpPr>
        <p:spPr>
          <a:xfrm>
            <a:off x="4952428" y="1949616"/>
            <a:ext cx="27953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 smtClean="0">
                <a:solidFill>
                  <a:srgbClr val="C00000"/>
                </a:solidFill>
              </a:rPr>
              <a:t>Productivity of shags (can I detect the chicks in the nest?)</a:t>
            </a:r>
            <a:endParaRPr lang="en-GB" sz="1400" dirty="0">
              <a:solidFill>
                <a:srgbClr val="C00000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829626" y="2052154"/>
            <a:ext cx="25195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 smtClean="0">
                <a:solidFill>
                  <a:srgbClr val="C00000"/>
                </a:solidFill>
              </a:rPr>
              <a:t>Length of shag partnership</a:t>
            </a:r>
            <a:endParaRPr lang="en-GB" sz="1400" dirty="0">
              <a:solidFill>
                <a:srgbClr val="C0000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4981540" y="3185719"/>
            <a:ext cx="27953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 smtClean="0">
                <a:solidFill>
                  <a:srgbClr val="C00000"/>
                </a:solidFill>
              </a:rPr>
              <a:t>Productivity of shags (actual)</a:t>
            </a:r>
            <a:endParaRPr lang="en-GB" sz="1400" dirty="0">
              <a:solidFill>
                <a:srgbClr val="C00000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155236" y="4405777"/>
            <a:ext cx="19536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>
                <a:solidFill>
                  <a:srgbClr val="C00000"/>
                </a:solidFill>
              </a:rPr>
              <a:t>r</a:t>
            </a:r>
            <a:r>
              <a:rPr lang="en-GB" sz="1400" dirty="0" smtClean="0">
                <a:solidFill>
                  <a:srgbClr val="C00000"/>
                </a:solidFill>
              </a:rPr>
              <a:t>egression parameter</a:t>
            </a:r>
            <a:endParaRPr lang="en-GB" sz="1400" dirty="0">
              <a:solidFill>
                <a:srgbClr val="C00000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5055124" y="4431873"/>
            <a:ext cx="25900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 smtClean="0">
                <a:solidFill>
                  <a:srgbClr val="C00000"/>
                </a:solidFill>
              </a:rPr>
              <a:t>Process uncertainty</a:t>
            </a:r>
            <a:endParaRPr lang="en-GB" sz="1400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/>
              <p:nvPr/>
            </p:nvSpPr>
            <p:spPr>
              <a:xfrm>
                <a:off x="2037364" y="4181598"/>
                <a:ext cx="533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GB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GB" i="1" baseline="-25000" dirty="0"/>
              </a:p>
            </p:txBody>
          </p:sp>
        </mc:Choice>
        <mc:Fallback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7364" y="4181598"/>
                <a:ext cx="533400" cy="369332"/>
              </a:xfrm>
              <a:prstGeom prst="rect">
                <a:avLst/>
              </a:prstGeom>
              <a:blipFill>
                <a:blip r:embed="rId7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extBox 40"/>
          <p:cNvSpPr txBox="1"/>
          <p:nvPr/>
        </p:nvSpPr>
        <p:spPr>
          <a:xfrm>
            <a:off x="1327227" y="4403163"/>
            <a:ext cx="19536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>
                <a:solidFill>
                  <a:srgbClr val="C00000"/>
                </a:solidFill>
              </a:rPr>
              <a:t>r</a:t>
            </a:r>
            <a:r>
              <a:rPr lang="en-GB" sz="1400" dirty="0" smtClean="0">
                <a:solidFill>
                  <a:srgbClr val="C00000"/>
                </a:solidFill>
              </a:rPr>
              <a:t>egression parameter</a:t>
            </a:r>
            <a:endParaRPr lang="en-GB" sz="1400" dirty="0">
              <a:solidFill>
                <a:srgbClr val="C00000"/>
              </a:solidFill>
            </a:endParaRPr>
          </a:p>
        </p:txBody>
      </p:sp>
      <p:cxnSp>
        <p:nvCxnSpPr>
          <p:cNvPr id="4" name="Straight Arrow Connector 3"/>
          <p:cNvCxnSpPr>
            <a:stCxn id="40" idx="0"/>
          </p:cNvCxnSpPr>
          <p:nvPr/>
        </p:nvCxnSpPr>
        <p:spPr>
          <a:xfrm flipV="1">
            <a:off x="2304064" y="3493496"/>
            <a:ext cx="2229836" cy="6881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5627" y="51032"/>
            <a:ext cx="1664196" cy="1605897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3349180" y="4953000"/>
            <a:ext cx="4956620" cy="64042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/>
        </p:nvSpPr>
        <p:spPr>
          <a:xfrm>
            <a:off x="320040" y="6341477"/>
            <a:ext cx="38083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u="sng" dirty="0">
                <a:solidFill>
                  <a:schemeClr val="accent1"/>
                </a:solidFill>
              </a:rPr>
              <a:t>Step </a:t>
            </a:r>
            <a:r>
              <a:rPr lang="en-GB" b="1" u="sng" dirty="0" smtClean="0">
                <a:solidFill>
                  <a:schemeClr val="accent1"/>
                </a:solidFill>
              </a:rPr>
              <a:t>2</a:t>
            </a:r>
            <a:r>
              <a:rPr lang="en-GB" b="1" dirty="0" smtClean="0">
                <a:solidFill>
                  <a:schemeClr val="accent1"/>
                </a:solidFill>
              </a:rPr>
              <a:t>, write out the joint distribution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13798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457200" y="4032384"/>
            <a:ext cx="8305800" cy="66311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/>
        </p:nvSpPr>
        <p:spPr>
          <a:xfrm>
            <a:off x="457200" y="3018176"/>
            <a:ext cx="8305800" cy="66311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/>
        </p:nvSpPr>
        <p:spPr>
          <a:xfrm>
            <a:off x="457200" y="1905000"/>
            <a:ext cx="8305800" cy="66311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4367403" y="2004893"/>
                <a:ext cx="533400" cy="3629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GB" i="1" baseline="-25000" dirty="0" smtClean="0"/>
                  <a:t>i</a:t>
                </a:r>
                <a:endParaRPr lang="en-GB" i="1" baseline="-250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7403" y="2004893"/>
                <a:ext cx="533400" cy="362984"/>
              </a:xfrm>
              <a:prstGeom prst="rect">
                <a:avLst/>
              </a:prstGeom>
              <a:blipFill>
                <a:blip r:embed="rId2"/>
                <a:stretch>
                  <a:fillRect b="-2542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4367403" y="3144321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i="1" dirty="0" err="1" smtClean="0"/>
              <a:t>z</a:t>
            </a:r>
            <a:r>
              <a:rPr lang="en-GB" i="1" baseline="-25000" dirty="0" err="1" smtClean="0"/>
              <a:t>i</a:t>
            </a:r>
            <a:endParaRPr lang="en-GB" i="1" baseline="-25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3868466" y="4168022"/>
                <a:ext cx="533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GB" i="1" baseline="-25000" dirty="0" smtClean="0"/>
                  <a:t>2</a:t>
                </a:r>
                <a:endParaRPr lang="en-GB" i="1" baseline="-250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8466" y="4168022"/>
                <a:ext cx="533400" cy="369332"/>
              </a:xfrm>
              <a:prstGeom prst="rect">
                <a:avLst/>
              </a:prstGeom>
              <a:blipFill>
                <a:blip r:embed="rId3"/>
                <a:stretch>
                  <a:fillRect b="-2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5969428" y="4150160"/>
                <a:ext cx="533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GB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GB" i="1" baseline="-250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9428" y="4150160"/>
                <a:ext cx="533400" cy="369332"/>
              </a:xfrm>
              <a:prstGeom prst="rect">
                <a:avLst/>
              </a:prstGeom>
              <a:blipFill>
                <a:blip r:embed="rId4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/>
          <p:cNvCxnSpPr>
            <a:stCxn id="5" idx="0"/>
            <a:endCxn id="3" idx="2"/>
          </p:cNvCxnSpPr>
          <p:nvPr/>
        </p:nvCxnSpPr>
        <p:spPr>
          <a:xfrm flipV="1">
            <a:off x="4634103" y="2367877"/>
            <a:ext cx="0" cy="7764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6" idx="0"/>
            <a:endCxn id="5" idx="2"/>
          </p:cNvCxnSpPr>
          <p:nvPr/>
        </p:nvCxnSpPr>
        <p:spPr>
          <a:xfrm flipV="1">
            <a:off x="4135166" y="3513653"/>
            <a:ext cx="498937" cy="6543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7" idx="0"/>
            <a:endCxn id="5" idx="2"/>
          </p:cNvCxnSpPr>
          <p:nvPr/>
        </p:nvCxnSpPr>
        <p:spPr>
          <a:xfrm flipH="1" flipV="1">
            <a:off x="4634103" y="3513653"/>
            <a:ext cx="1602025" cy="6365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7620000" y="2157293"/>
            <a:ext cx="838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 smtClean="0"/>
              <a:t>Data</a:t>
            </a:r>
            <a:endParaRPr lang="en-GB" sz="1400" dirty="0"/>
          </a:p>
        </p:txBody>
      </p:sp>
      <p:sp>
        <p:nvSpPr>
          <p:cNvPr id="21" name="TextBox 20"/>
          <p:cNvSpPr txBox="1"/>
          <p:nvPr/>
        </p:nvSpPr>
        <p:spPr>
          <a:xfrm>
            <a:off x="7618475" y="3205876"/>
            <a:ext cx="838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 smtClean="0"/>
              <a:t>Process</a:t>
            </a:r>
            <a:endParaRPr lang="en-GB" sz="1400" dirty="0"/>
          </a:p>
        </p:txBody>
      </p:sp>
      <p:sp>
        <p:nvSpPr>
          <p:cNvPr id="22" name="TextBox 21"/>
          <p:cNvSpPr txBox="1"/>
          <p:nvPr/>
        </p:nvSpPr>
        <p:spPr>
          <a:xfrm>
            <a:off x="7539800" y="4180938"/>
            <a:ext cx="107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 smtClean="0"/>
              <a:t>Parameters</a:t>
            </a:r>
            <a:endParaRPr lang="en-GB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3097530" y="2007250"/>
                <a:ext cx="533400" cy="3629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GB" i="1" baseline="-25000" dirty="0" smtClean="0"/>
                  <a:t>i</a:t>
                </a:r>
                <a:endParaRPr lang="en-GB" i="1" baseline="-25000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7530" y="2007250"/>
                <a:ext cx="533400" cy="362984"/>
              </a:xfrm>
              <a:prstGeom prst="rect">
                <a:avLst/>
              </a:prstGeom>
              <a:blipFill>
                <a:blip r:embed="rId5"/>
                <a:stretch>
                  <a:fillRect b="-2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/>
          <p:cNvCxnSpPr/>
          <p:nvPr/>
        </p:nvCxnSpPr>
        <p:spPr>
          <a:xfrm>
            <a:off x="3331655" y="2367877"/>
            <a:ext cx="1164145" cy="96111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/>
              <p:cNvSpPr/>
              <p:nvPr/>
            </p:nvSpPr>
            <p:spPr>
              <a:xfrm>
                <a:off x="690371" y="5193313"/>
                <a:ext cx="7772400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l-G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r>
                          <a:rPr lang="en-GB" sz="2000" i="1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GB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</m:t>
                        </m:r>
                        <m:r>
                          <a:rPr lang="el-G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GB" sz="2000" b="0" i="1" baseline="-25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l-G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GB" sz="2000" b="0" i="1" baseline="-25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 </m:t>
                        </m:r>
                        <m:r>
                          <a:rPr lang="en-GB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  <m:r>
                          <a:rPr lang="en-GB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</m:t>
                        </m:r>
                        <m:r>
                          <a:rPr lang="en-GB" sz="2000">
                            <a:latin typeface="Cambria Math" panose="02040503050406030204" pitchFamily="18" charset="0"/>
                          </a:rPr>
                          <m:t>|  </m:t>
                        </m:r>
                        <m:r>
                          <a:rPr lang="en-GB" sz="20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GB" sz="2000" i="1">
                            <a:latin typeface="Cambria Math" panose="02040503050406030204" pitchFamily="18" charset="0"/>
                          </a:rPr>
                          <m:t>  </m:t>
                        </m:r>
                      </m:e>
                    </m:d>
                    <m:r>
                      <a:rPr lang="en-GB" sz="2000" i="1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GB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  </m:t>
                    </m:r>
                    <m:d>
                      <m:dPr>
                        <m:begChr m:val="["/>
                        <m:endChr m:val="|"/>
                        <m:ctrlPr>
                          <a:rPr lang="en-GB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GB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GB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GB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GB" sz="2000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2000" dirty="0"/>
                  <a:t>]  </a:t>
                </a:r>
                <a:r>
                  <a:rPr lang="en-GB" sz="2000" dirty="0" smtClean="0"/>
                  <a:t>   </a:t>
                </a:r>
                <a:r>
                  <a:rPr lang="en-GB" sz="2000" dirty="0"/>
                  <a:t>[</a:t>
                </a:r>
                <a14:m>
                  <m:oMath xmlns:m="http://schemas.openxmlformats.org/officeDocument/2006/math">
                    <m:r>
                      <a:rPr lang="en-GB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GB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GB" sz="2000">
                        <a:latin typeface="Cambria Math" panose="02040503050406030204" pitchFamily="18" charset="0"/>
                      </a:rPr>
                      <m:t>|</m:t>
                    </m:r>
                    <m: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GB" sz="2000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GB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</m:t>
                    </m:r>
                    <m: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GB" sz="2000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GB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GB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  <m: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GB" sz="2000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GB" sz="2000" dirty="0"/>
                  <a:t>] </a:t>
                </a:r>
                <a:r>
                  <a:rPr lang="en-GB" sz="2000" dirty="0" smtClean="0"/>
                  <a:t>    [</a:t>
                </a:r>
                <a14:m>
                  <m:oMath xmlns:m="http://schemas.openxmlformats.org/officeDocument/2006/math">
                    <m: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GB" sz="2000" baseline="-25000" dirty="0" smtClean="0"/>
                  <a:t>1</a:t>
                </a:r>
                <a:r>
                  <a:rPr lang="en-GB" sz="2000" dirty="0" smtClean="0"/>
                  <a:t>]</a:t>
                </a:r>
                <a:r>
                  <a:rPr lang="en-GB" sz="2000" dirty="0"/>
                  <a:t> [</a:t>
                </a:r>
                <a14:m>
                  <m:oMath xmlns:m="http://schemas.openxmlformats.org/officeDocument/2006/math">
                    <m: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GB" sz="2000" b="0" i="0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GB" sz="2000" dirty="0"/>
                  <a:t>] </a:t>
                </a:r>
                <a:r>
                  <a:rPr lang="en-GB" sz="2000" dirty="0" smtClean="0"/>
                  <a:t>[</a:t>
                </a:r>
                <a14:m>
                  <m:oMath xmlns:m="http://schemas.openxmlformats.org/officeDocument/2006/math">
                    <m: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GB" sz="2000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GB" sz="2000" dirty="0" smtClean="0"/>
                  <a:t>]</a:t>
                </a:r>
                <a:endParaRPr lang="en-GB" sz="2000" dirty="0"/>
              </a:p>
            </p:txBody>
          </p:sp>
        </mc:Choice>
        <mc:Fallback xmlns="">
          <p:sp>
            <p:nvSpPr>
              <p:cNvPr id="26" name="Rectangle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371" y="5193313"/>
                <a:ext cx="7772400" cy="400110"/>
              </a:xfrm>
              <a:prstGeom prst="rect">
                <a:avLst/>
              </a:prstGeom>
              <a:blipFill>
                <a:blip r:embed="rId6"/>
                <a:stretch>
                  <a:fillRect t="-9091" b="-2575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Left Brace 26"/>
          <p:cNvSpPr/>
          <p:nvPr/>
        </p:nvSpPr>
        <p:spPr>
          <a:xfrm rot="5400000">
            <a:off x="4080734" y="5363788"/>
            <a:ext cx="231648" cy="789744"/>
          </a:xfrm>
          <a:prstGeom prst="leftBrace">
            <a:avLst>
              <a:gd name="adj1" fmla="val 0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Left Brace 27"/>
          <p:cNvSpPr/>
          <p:nvPr/>
        </p:nvSpPr>
        <p:spPr>
          <a:xfrm rot="5400000">
            <a:off x="7147325" y="5179360"/>
            <a:ext cx="253400" cy="113685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Left Brace 28"/>
          <p:cNvSpPr/>
          <p:nvPr/>
        </p:nvSpPr>
        <p:spPr>
          <a:xfrm rot="5400000">
            <a:off x="5478823" y="5064814"/>
            <a:ext cx="267754" cy="1423798"/>
          </a:xfrm>
          <a:prstGeom prst="leftBrace">
            <a:avLst>
              <a:gd name="adj1" fmla="val 0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TextBox 29"/>
          <p:cNvSpPr txBox="1"/>
          <p:nvPr/>
        </p:nvSpPr>
        <p:spPr>
          <a:xfrm>
            <a:off x="6747678" y="5910590"/>
            <a:ext cx="990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b="1" dirty="0" smtClean="0">
                <a:solidFill>
                  <a:schemeClr val="tx2"/>
                </a:solidFill>
              </a:rPr>
              <a:t>Priors</a:t>
            </a:r>
            <a:endParaRPr lang="en-GB" sz="1100" b="1" dirty="0">
              <a:solidFill>
                <a:schemeClr val="tx2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105400" y="5910590"/>
            <a:ext cx="9906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b="1" dirty="0" smtClean="0">
                <a:solidFill>
                  <a:schemeClr val="tx2"/>
                </a:solidFill>
              </a:rPr>
              <a:t>Process model</a:t>
            </a:r>
            <a:endParaRPr lang="en-GB" sz="1100" b="1" dirty="0">
              <a:solidFill>
                <a:schemeClr val="tx2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701258" y="5910590"/>
            <a:ext cx="990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b="1" dirty="0" smtClean="0">
                <a:solidFill>
                  <a:schemeClr val="tx2"/>
                </a:solidFill>
              </a:rPr>
              <a:t>Data model</a:t>
            </a:r>
            <a:endParaRPr lang="en-GB" sz="1100" b="1" dirty="0">
              <a:solidFill>
                <a:schemeClr val="tx2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304800" y="179056"/>
            <a:ext cx="84582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 smtClean="0"/>
              <a:t>Let’s make this a bit less abstract….variation in processes caused </a:t>
            </a:r>
          </a:p>
          <a:p>
            <a:r>
              <a:rPr lang="en-GB" b="1" dirty="0" smtClean="0"/>
              <a:t>by variation among individuals</a:t>
            </a:r>
          </a:p>
          <a:p>
            <a:endParaRPr lang="en-GB" b="1" dirty="0"/>
          </a:p>
          <a:p>
            <a:r>
              <a:rPr lang="en-GB" dirty="0" smtClean="0"/>
              <a:t>Now use the DAG to factor out the joint distribution for the posterior….</a:t>
            </a:r>
            <a:endParaRPr lang="en-GB" dirty="0"/>
          </a:p>
        </p:txBody>
      </p:sp>
      <p:sp>
        <p:nvSpPr>
          <p:cNvPr id="34" name="TextBox 33"/>
          <p:cNvSpPr txBox="1"/>
          <p:nvPr/>
        </p:nvSpPr>
        <p:spPr>
          <a:xfrm>
            <a:off x="4952428" y="1949616"/>
            <a:ext cx="27953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 smtClean="0">
                <a:solidFill>
                  <a:srgbClr val="C00000"/>
                </a:solidFill>
              </a:rPr>
              <a:t>Productivity of shags (can I detect the chicks in the nest?)</a:t>
            </a:r>
            <a:endParaRPr lang="en-GB" sz="1400" dirty="0">
              <a:solidFill>
                <a:srgbClr val="C00000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829626" y="2052154"/>
            <a:ext cx="25195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 smtClean="0">
                <a:solidFill>
                  <a:srgbClr val="C00000"/>
                </a:solidFill>
              </a:rPr>
              <a:t>Length of shag partnership</a:t>
            </a:r>
            <a:endParaRPr lang="en-GB" sz="1400" dirty="0">
              <a:solidFill>
                <a:srgbClr val="C0000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4981540" y="3185719"/>
            <a:ext cx="27953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 smtClean="0">
                <a:solidFill>
                  <a:srgbClr val="C00000"/>
                </a:solidFill>
              </a:rPr>
              <a:t>Productivity of shags (actual)</a:t>
            </a:r>
            <a:endParaRPr lang="en-GB" sz="1400" dirty="0">
              <a:solidFill>
                <a:srgbClr val="C00000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155236" y="4405777"/>
            <a:ext cx="19536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>
                <a:solidFill>
                  <a:srgbClr val="C00000"/>
                </a:solidFill>
              </a:rPr>
              <a:t>r</a:t>
            </a:r>
            <a:r>
              <a:rPr lang="en-GB" sz="1400" dirty="0" smtClean="0">
                <a:solidFill>
                  <a:srgbClr val="C00000"/>
                </a:solidFill>
              </a:rPr>
              <a:t>egression parameter</a:t>
            </a:r>
            <a:endParaRPr lang="en-GB" sz="1400" dirty="0">
              <a:solidFill>
                <a:srgbClr val="C00000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5055124" y="4431873"/>
            <a:ext cx="25900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 smtClean="0">
                <a:solidFill>
                  <a:srgbClr val="C00000"/>
                </a:solidFill>
              </a:rPr>
              <a:t>Process uncertainty</a:t>
            </a:r>
            <a:endParaRPr lang="en-GB" sz="1400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/>
              <p:nvPr/>
            </p:nvSpPr>
            <p:spPr>
              <a:xfrm>
                <a:off x="2037364" y="4181598"/>
                <a:ext cx="533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GB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GB" i="1" baseline="-25000" dirty="0"/>
              </a:p>
            </p:txBody>
          </p:sp>
        </mc:Choice>
        <mc:Fallback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7364" y="4181598"/>
                <a:ext cx="533400" cy="369332"/>
              </a:xfrm>
              <a:prstGeom prst="rect">
                <a:avLst/>
              </a:prstGeom>
              <a:blipFill>
                <a:blip r:embed="rId7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extBox 40"/>
          <p:cNvSpPr txBox="1"/>
          <p:nvPr/>
        </p:nvSpPr>
        <p:spPr>
          <a:xfrm>
            <a:off x="1327227" y="4403163"/>
            <a:ext cx="19536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>
                <a:solidFill>
                  <a:srgbClr val="C00000"/>
                </a:solidFill>
              </a:rPr>
              <a:t>r</a:t>
            </a:r>
            <a:r>
              <a:rPr lang="en-GB" sz="1400" dirty="0" smtClean="0">
                <a:solidFill>
                  <a:srgbClr val="C00000"/>
                </a:solidFill>
              </a:rPr>
              <a:t>egression parameter</a:t>
            </a:r>
            <a:endParaRPr lang="en-GB" sz="1400" dirty="0">
              <a:solidFill>
                <a:srgbClr val="C00000"/>
              </a:solidFill>
            </a:endParaRPr>
          </a:p>
        </p:txBody>
      </p:sp>
      <p:cxnSp>
        <p:nvCxnSpPr>
          <p:cNvPr id="4" name="Straight Arrow Connector 3"/>
          <p:cNvCxnSpPr>
            <a:stCxn id="40" idx="0"/>
          </p:cNvCxnSpPr>
          <p:nvPr/>
        </p:nvCxnSpPr>
        <p:spPr>
          <a:xfrm flipV="1">
            <a:off x="2304064" y="3493496"/>
            <a:ext cx="2229836" cy="6881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5627" y="51032"/>
            <a:ext cx="1664196" cy="1605897"/>
          </a:xfrm>
          <a:prstGeom prst="rect">
            <a:avLst/>
          </a:prstGeom>
        </p:spPr>
      </p:pic>
      <p:sp>
        <p:nvSpPr>
          <p:cNvPr id="39" name="Rectangle 38"/>
          <p:cNvSpPr/>
          <p:nvPr/>
        </p:nvSpPr>
        <p:spPr>
          <a:xfrm>
            <a:off x="320040" y="6341477"/>
            <a:ext cx="38083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u="sng" dirty="0">
                <a:solidFill>
                  <a:schemeClr val="accent1"/>
                </a:solidFill>
              </a:rPr>
              <a:t>Step </a:t>
            </a:r>
            <a:r>
              <a:rPr lang="en-GB" b="1" u="sng" dirty="0" smtClean="0">
                <a:solidFill>
                  <a:schemeClr val="accent1"/>
                </a:solidFill>
              </a:rPr>
              <a:t>2</a:t>
            </a:r>
            <a:r>
              <a:rPr lang="en-GB" b="1" dirty="0" smtClean="0">
                <a:solidFill>
                  <a:schemeClr val="accent1"/>
                </a:solidFill>
              </a:rPr>
              <a:t>, write out the joint distribution</a:t>
            </a:r>
            <a:endParaRPr lang="en-GB" dirty="0"/>
          </a:p>
        </p:txBody>
      </p:sp>
      <p:sp>
        <p:nvSpPr>
          <p:cNvPr id="42" name="Rectangle 41"/>
          <p:cNvSpPr/>
          <p:nvPr/>
        </p:nvSpPr>
        <p:spPr>
          <a:xfrm>
            <a:off x="3349180" y="4953000"/>
            <a:ext cx="4956620" cy="64042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6030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685800" y="4320050"/>
                <a:ext cx="7772400" cy="230935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r>
                          <a:rPr lang="en-GB" i="1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 </m:t>
                        </m:r>
                        <m: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GB" i="1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GB" i="1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 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  <m:r>
                          <a:rPr lang="en-GB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</m:t>
                        </m:r>
                        <m:r>
                          <a:rPr lang="en-GB">
                            <a:latin typeface="Cambria Math" panose="02040503050406030204" pitchFamily="18" charset="0"/>
                          </a:rPr>
                          <m:t>|  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  </m:t>
                        </m:r>
                      </m:e>
                    </m:d>
                    <m:r>
                      <a:rPr lang="en-GB" i="1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  </m:t>
                    </m:r>
                    <m:d>
                      <m:dPr>
                        <m:begChr m:val="["/>
                        <m:endChr m:val="|"/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GB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]     [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GB">
                        <a:latin typeface="Cambria Math" panose="02040503050406030204" pitchFamily="18" charset="0"/>
                      </a:rPr>
                      <m:t>|</m:t>
                    </m:r>
                    <m: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GB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</m:t>
                    </m:r>
                    <m: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GB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</m:t>
                    </m:r>
                    <m: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GB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GB" dirty="0"/>
                  <a:t>]     [</a:t>
                </a:r>
                <a14:m>
                  <m:oMath xmlns:m="http://schemas.openxmlformats.org/officeDocument/2006/math">
                    <m: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GB" baseline="-25000" dirty="0"/>
                  <a:t>1</a:t>
                </a:r>
                <a:r>
                  <a:rPr lang="en-GB" dirty="0"/>
                  <a:t>] [</a:t>
                </a:r>
                <a14:m>
                  <m:oMath xmlns:m="http://schemas.openxmlformats.org/officeDocument/2006/math">
                    <m: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GB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GB" dirty="0"/>
                  <a:t>] [</a:t>
                </a:r>
                <a14:m>
                  <m:oMath xmlns:m="http://schemas.openxmlformats.org/officeDocument/2006/math">
                    <m: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GB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GB" dirty="0"/>
                  <a:t>]</a:t>
                </a:r>
              </a:p>
              <a:p>
                <a:pPr algn="ctr"/>
                <a:endParaRPr lang="en-GB" dirty="0" smtClean="0"/>
              </a:p>
              <a:p>
                <a:pPr algn="ctr"/>
                <a:endParaRPr lang="en-GB" dirty="0"/>
              </a:p>
              <a:p>
                <a:pPr algn="ctr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r>
                          <a:rPr lang="en-GB" i="1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GB" i="1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GB" b="0" i="1" baseline="-25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GB" b="0" i="1" baseline="-25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  <m:r>
                          <a:rPr lang="en-GB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</m:t>
                        </m:r>
                        <m:r>
                          <a:rPr lang="en-GB">
                            <a:latin typeface="Cambria Math" panose="02040503050406030204" pitchFamily="18" charset="0"/>
                          </a:rPr>
                          <m:t>|  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  </m:t>
                        </m:r>
                      </m:e>
                    </m:d>
                    <m:r>
                      <a:rPr lang="en-GB" i="1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</m:oMath>
                </a14:m>
                <a:r>
                  <a:rPr lang="en-GB" dirty="0" smtClean="0"/>
                  <a:t>     </a:t>
                </a:r>
                <a14:m>
                  <m:oMath xmlns:m="http://schemas.openxmlformats.org/officeDocument/2006/math">
                    <m:nary>
                      <m:naryPr>
                        <m:chr m:val="∏"/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GB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GB" b="0" i="0" dirty="0" smtClean="0">
                            <a:latin typeface="Cambria Math" panose="02040503050406030204" pitchFamily="18" charset="0"/>
                          </a:rPr>
                          <m:t>Poisson</m:t>
                        </m:r>
                        <m:d>
                          <m:dPr>
                            <m:endChr m:val="|"/>
                            <m:ctrlPr>
                              <a:rPr lang="en-GB" b="0" i="1" baseline="0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b="0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GB" b="0" i="1" baseline="-25000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GB" b="0" i="1" baseline="-25000" dirty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  <m:r>
                          <a:rPr lang="en-GB" b="0" i="1" baseline="-25000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  <m:r>
                          <m:rPr>
                            <m:sty m:val="p"/>
                          </m:rPr>
                          <a:rPr lang="en-GB" b="0" i="0" baseline="-25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i</m:t>
                        </m:r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GB" dirty="0" smtClean="0"/>
                  <a:t>  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GB" dirty="0"/>
                      <m:t>gamma</m:t>
                    </m:r>
                    <m:r>
                      <m:rPr>
                        <m:nor/>
                      </m:rPr>
                      <a:rPr lang="en-GB" dirty="0"/>
                      <m:t>(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GB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GB">
                        <a:latin typeface="Cambria Math" panose="02040503050406030204" pitchFamily="18" charset="0"/>
                      </a:rPr>
                      <m:t>|</m:t>
                    </m:r>
                    <m: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GB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</m:t>
                    </m:r>
                    <m: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GB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GB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m:rPr>
                        <m:nor/>
                      </m:rPr>
                      <a:rPr lang="en-GB" dirty="0" smtClean="0"/>
                      <m:t>)</m:t>
                    </m:r>
                  </m:oMath>
                </a14:m>
                <a:endParaRPr lang="en-GB" dirty="0" smtClean="0"/>
              </a:p>
              <a:p>
                <a:pPr algn="ctr"/>
                <a:endParaRPr lang="en-GB" dirty="0" smtClean="0"/>
              </a:p>
              <a:p>
                <a:pPr algn="ctr"/>
                <a:r>
                  <a:rPr lang="en-GB" dirty="0" smtClean="0"/>
                  <a:t>                     x       normal(</a:t>
                </a:r>
                <a14:m>
                  <m:oMath xmlns:m="http://schemas.openxmlformats.org/officeDocument/2006/math">
                    <m: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GB" baseline="-25000" dirty="0" smtClean="0"/>
                  <a:t>1</a:t>
                </a:r>
                <a:r>
                  <a:rPr lang="en-GB" dirty="0" smtClean="0"/>
                  <a:t>)</a:t>
                </a:r>
                <a:r>
                  <a:rPr lang="en-GB" dirty="0"/>
                  <a:t> normal(</a:t>
                </a:r>
                <a14:m>
                  <m:oMath xmlns:m="http://schemas.openxmlformats.org/officeDocument/2006/math">
                    <m: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GB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GB" dirty="0" smtClean="0"/>
                  <a:t>)</a:t>
                </a:r>
              </a:p>
              <a:p>
                <a:pPr algn="ctr"/>
                <a:endParaRPr lang="en-GB" dirty="0" smtClean="0"/>
              </a:p>
              <a:p>
                <a:pPr algn="ctr"/>
                <a:r>
                  <a:rPr lang="en-GB" dirty="0" smtClean="0"/>
                  <a:t>              x       inverse gamma(</a:t>
                </a:r>
                <a14:m>
                  <m:oMath xmlns:m="http://schemas.openxmlformats.org/officeDocument/2006/math">
                    <m: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GB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GB" dirty="0" smtClean="0"/>
                  <a:t>)</a:t>
                </a: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" y="4320050"/>
                <a:ext cx="7772400" cy="2309350"/>
              </a:xfrm>
              <a:prstGeom prst="rect">
                <a:avLst/>
              </a:prstGeom>
              <a:blipFill>
                <a:blip r:embed="rId2"/>
                <a:stretch>
                  <a:fillRect t="-1583" b="-316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b="27219"/>
          <a:stretch/>
        </p:blipFill>
        <p:spPr>
          <a:xfrm>
            <a:off x="216256" y="1319423"/>
            <a:ext cx="7270135" cy="256677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5102" y="1929023"/>
            <a:ext cx="1396498" cy="134757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16256" y="304800"/>
            <a:ext cx="75461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u="sng" dirty="0">
                <a:solidFill>
                  <a:schemeClr val="accent1"/>
                </a:solidFill>
              </a:rPr>
              <a:t>Step 3</a:t>
            </a:r>
            <a:r>
              <a:rPr lang="en-GB" b="1" dirty="0" smtClean="0">
                <a:solidFill>
                  <a:schemeClr val="accent1"/>
                </a:solidFill>
              </a:rPr>
              <a:t>, define the probability distributions we need for each random variable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51358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304800" y="2984480"/>
                <a:ext cx="8534400" cy="34163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Tx/>
                  <a:buChar char="-"/>
                </a:pPr>
                <a:r>
                  <a:rPr lang="en-GB" dirty="0" smtClean="0"/>
                  <a:t>We choose a </a:t>
                </a:r>
                <a:r>
                  <a:rPr lang="en-GB" u="sng" dirty="0" smtClean="0"/>
                  <a:t>Poisson distribution </a:t>
                </a:r>
                <a:r>
                  <a:rPr lang="en-GB" dirty="0" smtClean="0"/>
                  <a:t>for productivity (count data)</a:t>
                </a:r>
              </a:p>
              <a:p>
                <a:pPr marL="285750" indent="-285750">
                  <a:buFontTx/>
                  <a:buChar char="-"/>
                </a:pPr>
                <a:endParaRPr lang="en-GB" dirty="0" smtClean="0"/>
              </a:p>
              <a:p>
                <a:pPr marL="285750" indent="-285750">
                  <a:buFontTx/>
                  <a:buChar char="-"/>
                </a:pPr>
                <a:r>
                  <a:rPr lang="en-GB" dirty="0" smtClean="0"/>
                  <a:t>We choose a </a:t>
                </a:r>
                <a:r>
                  <a:rPr lang="en-GB" u="sng" dirty="0" smtClean="0"/>
                  <a:t>gamma distribution </a:t>
                </a:r>
                <a:r>
                  <a:rPr lang="en-GB" dirty="0" smtClean="0"/>
                  <a:t>for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GB" dirty="0" smtClean="0"/>
                  <a:t> because it is a conjugate for the Poisson, and because it is continuous and non-negative, and has </a:t>
                </a:r>
                <a:r>
                  <a:rPr lang="en-GB" b="1" u="sng" dirty="0" smtClean="0">
                    <a:solidFill>
                      <a:srgbClr val="C00000"/>
                    </a:solidFill>
                  </a:rPr>
                  <a:t>two parameters</a:t>
                </a:r>
              </a:p>
              <a:p>
                <a:pPr marL="285750" indent="-285750">
                  <a:buFontTx/>
                  <a:buChar char="-"/>
                </a:pPr>
                <a:endParaRPr lang="en-GB" dirty="0" smtClean="0"/>
              </a:p>
              <a:p>
                <a:pPr marL="285750" indent="-285750">
                  <a:buFontTx/>
                  <a:buChar char="-"/>
                </a:pPr>
                <a:r>
                  <a:rPr lang="en-GB" dirty="0" smtClean="0"/>
                  <a:t>We use an </a:t>
                </a:r>
                <a:r>
                  <a:rPr lang="en-GB" u="sng" dirty="0" smtClean="0"/>
                  <a:t>inverse gamma </a:t>
                </a:r>
                <a:r>
                  <a:rPr lang="en-GB" dirty="0" smtClean="0"/>
                  <a:t>for </a:t>
                </a:r>
                <a14:m>
                  <m:oMath xmlns:m="http://schemas.openxmlformats.org/officeDocument/2006/math">
                    <m: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GB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GB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 smtClean="0"/>
                  <a:t>because it is a variance</a:t>
                </a:r>
              </a:p>
              <a:p>
                <a:pPr marL="285750" indent="-285750">
                  <a:buFontTx/>
                  <a:buChar char="-"/>
                </a:pPr>
                <a:endParaRPr lang="en-GB" dirty="0" smtClean="0"/>
              </a:p>
              <a:p>
                <a:pPr marL="285750" indent="-285750">
                  <a:buFontTx/>
                  <a:buChar char="-"/>
                </a:pPr>
                <a:r>
                  <a:rPr lang="en-GB" dirty="0" smtClean="0"/>
                  <a:t>We choose </a:t>
                </a:r>
                <a:r>
                  <a:rPr lang="en-GB" u="sng" dirty="0" smtClean="0"/>
                  <a:t>normal distributions </a:t>
                </a:r>
                <a:r>
                  <a:rPr lang="en-GB" dirty="0" smtClean="0"/>
                  <a:t>for the </a:t>
                </a:r>
                <a14:m>
                  <m:oMath xmlns:m="http://schemas.openxmlformats.org/officeDocument/2006/math">
                    <m: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GB" dirty="0" smtClean="0"/>
                  <a:t>’s because they are continuous random variables that can take on any value</a:t>
                </a:r>
              </a:p>
              <a:p>
                <a:pPr marL="285750" indent="-285750">
                  <a:buFontTx/>
                  <a:buChar char="-"/>
                </a:pPr>
                <a:endParaRPr lang="en-GB" dirty="0" smtClean="0"/>
              </a:p>
              <a:p>
                <a:pPr marL="742950" lvl="1" indent="-285750">
                  <a:buFontTx/>
                  <a:buChar char="-"/>
                </a:pPr>
                <a:r>
                  <a:rPr lang="en-GB" dirty="0" smtClean="0"/>
                  <a:t>We make them </a:t>
                </a:r>
                <a:r>
                  <a:rPr lang="en-GB" u="sng" dirty="0" smtClean="0"/>
                  <a:t>minimally informative priors </a:t>
                </a:r>
                <a:r>
                  <a:rPr lang="en-GB" dirty="0" smtClean="0"/>
                  <a:t>by centring on zero and assigning a variance that is large relative to their values</a:t>
                </a:r>
                <a:endParaRPr lang="en-GB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" y="2984480"/>
                <a:ext cx="8534400" cy="3416320"/>
              </a:xfrm>
              <a:prstGeom prst="rect">
                <a:avLst/>
              </a:prstGeom>
              <a:blipFill>
                <a:blip r:embed="rId2"/>
                <a:stretch>
                  <a:fillRect l="-571" t="-1071" b="-196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533400" y="1155680"/>
                <a:ext cx="7696200" cy="147835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r>
                          <a:rPr lang="en-GB" i="1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GB" i="1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GB" i="1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GB" i="1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  <m:r>
                          <a:rPr lang="en-GB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</m:t>
                        </m:r>
                        <m:r>
                          <a:rPr lang="en-GB">
                            <a:latin typeface="Cambria Math" panose="02040503050406030204" pitchFamily="18" charset="0"/>
                          </a:rPr>
                          <m:t>|  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  </m:t>
                        </m:r>
                      </m:e>
                    </m:d>
                    <m:r>
                      <a:rPr lang="en-GB" i="1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</m:oMath>
                </a14:m>
                <a:r>
                  <a:rPr lang="en-GB" dirty="0"/>
                  <a:t>     </a:t>
                </a:r>
                <a14:m>
                  <m:oMath xmlns:m="http://schemas.openxmlformats.org/officeDocument/2006/math">
                    <m:nary>
                      <m:naryPr>
                        <m:chr m:val="∏"/>
                        <m:ctrlPr>
                          <a:rPr lang="en-GB" i="1" dirty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GB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GB" dirty="0">
                            <a:latin typeface="Cambria Math" panose="02040503050406030204" pitchFamily="18" charset="0"/>
                          </a:rPr>
                          <m:t>Poisson</m:t>
                        </m:r>
                        <m:d>
                          <m:dPr>
                            <m:endChr m:val="|"/>
                            <m:ctrlPr>
                              <a:rPr lang="en-GB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i="1" dirty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GB" i="1" baseline="-25000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GB" i="1" baseline="-25000" dirty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  <m:r>
                          <a:rPr lang="en-GB" i="1" baseline="-25000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  <m:r>
                          <m:rPr>
                            <m:sty m:val="p"/>
                          </m:rPr>
                          <a:rPr lang="en-GB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i</m:t>
                        </m:r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GB" dirty="0"/>
                  <a:t>  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GB" dirty="0"/>
                      <m:t>gamma</m:t>
                    </m:r>
                    <m:r>
                      <m:rPr>
                        <m:nor/>
                      </m:rPr>
                      <a:rPr lang="en-GB" dirty="0"/>
                      <m:t>(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GB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GB">
                        <a:latin typeface="Cambria Math" panose="02040503050406030204" pitchFamily="18" charset="0"/>
                      </a:rPr>
                      <m:t>|</m:t>
                    </m:r>
                    <m: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GB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</m:t>
                    </m:r>
                    <m: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GB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GB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m:rPr>
                        <m:nor/>
                      </m:rPr>
                      <a:rPr lang="en-GB" dirty="0"/>
                      <m:t>)</m:t>
                    </m:r>
                  </m:oMath>
                </a14:m>
                <a:endParaRPr lang="en-GB" dirty="0"/>
              </a:p>
              <a:p>
                <a:pPr algn="ctr"/>
                <a:endParaRPr lang="en-GB" dirty="0"/>
              </a:p>
              <a:p>
                <a:pPr algn="ctr"/>
                <a:r>
                  <a:rPr lang="en-GB" dirty="0"/>
                  <a:t>                     x       normal(</a:t>
                </a:r>
                <a14:m>
                  <m:oMath xmlns:m="http://schemas.openxmlformats.org/officeDocument/2006/math">
                    <m: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GB" baseline="-25000" dirty="0"/>
                  <a:t>1</a:t>
                </a:r>
                <a:r>
                  <a:rPr lang="en-GB" dirty="0"/>
                  <a:t>) normal(</a:t>
                </a:r>
                <a14:m>
                  <m:oMath xmlns:m="http://schemas.openxmlformats.org/officeDocument/2006/math">
                    <m: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GB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GB" dirty="0"/>
                  <a:t>)</a:t>
                </a:r>
              </a:p>
              <a:p>
                <a:pPr algn="ctr"/>
                <a:endParaRPr lang="en-GB" dirty="0"/>
              </a:p>
              <a:p>
                <a:pPr algn="ctr"/>
                <a:r>
                  <a:rPr lang="en-GB" dirty="0"/>
                  <a:t>              x       inverse gamma(</a:t>
                </a:r>
                <a14:m>
                  <m:oMath xmlns:m="http://schemas.openxmlformats.org/officeDocument/2006/math">
                    <m: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GB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GB" dirty="0"/>
                  <a:t>)</a:t>
                </a: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1155680"/>
                <a:ext cx="7696200" cy="1478353"/>
              </a:xfrm>
              <a:prstGeom prst="rect">
                <a:avLst/>
              </a:prstGeom>
              <a:blipFill>
                <a:blip r:embed="rId3"/>
                <a:stretch>
                  <a:fillRect t="-30165" b="-578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304800" y="620567"/>
            <a:ext cx="8458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 smtClean="0"/>
              <a:t>Why did we choose those probability distributions?</a:t>
            </a:r>
            <a:endParaRPr lang="en-GB" b="1" dirty="0"/>
          </a:p>
        </p:txBody>
      </p:sp>
      <p:sp>
        <p:nvSpPr>
          <p:cNvPr id="5" name="Rectangle 4"/>
          <p:cNvSpPr/>
          <p:nvPr/>
        </p:nvSpPr>
        <p:spPr>
          <a:xfrm>
            <a:off x="307848" y="168345"/>
            <a:ext cx="75461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u="sng" dirty="0">
                <a:solidFill>
                  <a:schemeClr val="accent1"/>
                </a:solidFill>
              </a:rPr>
              <a:t>Step 3</a:t>
            </a:r>
            <a:r>
              <a:rPr lang="en-GB" b="1" dirty="0" smtClean="0">
                <a:solidFill>
                  <a:schemeClr val="accent1"/>
                </a:solidFill>
              </a:rPr>
              <a:t>, define the probability distributions we need for each random variable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213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85088"/>
          <a:stretch/>
        </p:blipFill>
        <p:spPr>
          <a:xfrm>
            <a:off x="1143000" y="4419600"/>
            <a:ext cx="6543675" cy="6477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219200" y="6248400"/>
            <a:ext cx="66294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i="1" dirty="0" smtClean="0">
                <a:latin typeface="Arial" panose="020B0604020202020204" pitchFamily="34" charset="0"/>
              </a:rPr>
              <a:t>Adapted from </a:t>
            </a:r>
            <a:r>
              <a:rPr lang="en-GB" sz="1200" i="1" dirty="0" err="1" smtClean="0">
                <a:latin typeface="Arial" panose="020B0604020202020204" pitchFamily="34" charset="0"/>
              </a:rPr>
              <a:t>Salley</a:t>
            </a:r>
            <a:r>
              <a:rPr lang="en-GB" sz="1200" i="1" dirty="0" smtClean="0">
                <a:latin typeface="Arial" panose="020B0604020202020204" pitchFamily="34" charset="0"/>
              </a:rPr>
              <a:t> et al. 2016. Rangelands 38(6</a:t>
            </a:r>
            <a:r>
              <a:rPr lang="en-GB" sz="1200" i="1" dirty="0">
                <a:latin typeface="Arial" panose="020B0604020202020204" pitchFamily="34" charset="0"/>
              </a:rPr>
              <a:t>):</a:t>
            </a:r>
            <a:r>
              <a:rPr lang="en-GB" sz="1200" i="1" dirty="0" smtClean="0">
                <a:latin typeface="Arial" panose="020B0604020202020204" pitchFamily="34" charset="0"/>
              </a:rPr>
              <a:t>313—317 </a:t>
            </a:r>
            <a:r>
              <a:rPr lang="en-GB" sz="1200" i="1" dirty="0" err="1" smtClean="0">
                <a:latin typeface="Arial" panose="020B0604020202020204" pitchFamily="34" charset="0"/>
              </a:rPr>
              <a:t>doi</a:t>
            </a:r>
            <a:r>
              <a:rPr lang="en-GB" sz="1200" i="1" dirty="0">
                <a:latin typeface="Arial" panose="020B0604020202020204" pitchFamily="34" charset="0"/>
              </a:rPr>
              <a:t>: 10.1016/j.rala.2016.10.003</a:t>
            </a:r>
            <a:endParaRPr lang="en-GB" sz="1200" i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7018" b="28070"/>
          <a:stretch/>
        </p:blipFill>
        <p:spPr>
          <a:xfrm>
            <a:off x="1143000" y="1143000"/>
            <a:ext cx="6543675" cy="28194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038975" y="3962400"/>
            <a:ext cx="1295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 smtClean="0">
                <a:solidFill>
                  <a:schemeClr val="tx2"/>
                </a:solidFill>
              </a:rPr>
              <a:t>Individual plants</a:t>
            </a:r>
            <a:endParaRPr lang="en-GB" sz="1600" dirty="0">
              <a:solidFill>
                <a:schemeClr val="tx2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038975" y="3284697"/>
            <a:ext cx="1295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 smtClean="0">
                <a:solidFill>
                  <a:schemeClr val="tx2"/>
                </a:solidFill>
              </a:rPr>
              <a:t>Plots</a:t>
            </a:r>
            <a:endParaRPr lang="en-GB" sz="1600" dirty="0">
              <a:solidFill>
                <a:schemeClr val="tx2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2438400" y="4110335"/>
            <a:ext cx="609600" cy="30926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/>
          <p:cNvSpPr txBox="1"/>
          <p:nvPr/>
        </p:nvSpPr>
        <p:spPr>
          <a:xfrm>
            <a:off x="7038975" y="2302908"/>
            <a:ext cx="1295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 smtClean="0">
                <a:solidFill>
                  <a:schemeClr val="tx2"/>
                </a:solidFill>
              </a:rPr>
              <a:t>Habitat type</a:t>
            </a:r>
            <a:endParaRPr lang="en-GB" sz="1600" dirty="0">
              <a:solidFill>
                <a:schemeClr val="tx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038975" y="1321119"/>
            <a:ext cx="1295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 smtClean="0">
                <a:solidFill>
                  <a:schemeClr val="tx2"/>
                </a:solidFill>
              </a:rPr>
              <a:t>Landscape</a:t>
            </a:r>
            <a:endParaRPr lang="en-GB" sz="1600" dirty="0">
              <a:solidFill>
                <a:schemeClr val="tx2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785601" y="107722"/>
            <a:ext cx="34965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u="sng" dirty="0" smtClean="0"/>
              <a:t>Ecological variation – spatial scales</a:t>
            </a:r>
            <a:endParaRPr lang="en-GB" b="1" u="sng" dirty="0"/>
          </a:p>
        </p:txBody>
      </p:sp>
    </p:spTree>
    <p:extLst>
      <p:ext uri="{BB962C8B-B14F-4D97-AF65-F5344CB8AC3E}">
        <p14:creationId xmlns:p14="http://schemas.microsoft.com/office/powerpoint/2010/main" val="2385491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04800" y="179056"/>
            <a:ext cx="8458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u="sng" dirty="0" smtClean="0">
                <a:solidFill>
                  <a:schemeClr val="accent1"/>
                </a:solidFill>
              </a:rPr>
              <a:t>Step 4</a:t>
            </a:r>
            <a:r>
              <a:rPr lang="en-GB" b="1" dirty="0" smtClean="0"/>
              <a:t>, add in the process model for productivity explicitly…</a:t>
            </a:r>
            <a:endParaRPr lang="en-GB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b="28956"/>
          <a:stretch/>
        </p:blipFill>
        <p:spPr>
          <a:xfrm>
            <a:off x="381000" y="685800"/>
            <a:ext cx="6854311" cy="2362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600" y="1066800"/>
            <a:ext cx="1524000" cy="147061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304800" y="3226475"/>
                <a:ext cx="8458200" cy="163121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dirty="0" smtClean="0">
                    <a:solidFill>
                      <a:schemeClr val="tx2"/>
                    </a:solidFill>
                    <a:ea typeface="Cambria Math" panose="02040503050406030204" pitchFamily="18" charset="0"/>
                  </a:rPr>
                  <a:t>Process model =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z</m:t>
                    </m:r>
                    <m:r>
                      <m:rPr>
                        <m:sty m:val="p"/>
                      </m:rPr>
                      <a:rPr lang="en-GB" baseline="-2500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</m:t>
                    </m:r>
                    <m:r>
                      <a:rPr lang="en-GB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GB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r>
                      <a:rPr lang="en-GB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l-GR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GB" b="0" i="1" baseline="-2500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GB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l-GR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GB" b="0" i="1" baseline="-2500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en-GB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GB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𝑥𝑖</m:t>
                    </m:r>
                  </m:oMath>
                </a14:m>
                <a:r>
                  <a:rPr lang="en-GB" dirty="0">
                    <a:solidFill>
                      <a:schemeClr val="tx2"/>
                    </a:solidFill>
                  </a:rPr>
                  <a:t>) =</a:t>
                </a:r>
                <a14:m>
                  <m:oMath xmlns:m="http://schemas.openxmlformats.org/officeDocument/2006/math">
                    <m:r>
                      <a:rPr lang="el-GR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GB" i="1" baseline="-2500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GB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l-GR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GB" baseline="-25000" dirty="0" smtClean="0">
                    <a:solidFill>
                      <a:schemeClr val="tx2"/>
                    </a:solidFill>
                  </a:rPr>
                  <a:t>2</a:t>
                </a:r>
                <a:r>
                  <a:rPr lang="en-GB" dirty="0" smtClean="0">
                    <a:solidFill>
                      <a:schemeClr val="tx2"/>
                    </a:solidFill>
                  </a:rPr>
                  <a:t>x</a:t>
                </a:r>
                <a:r>
                  <a:rPr lang="en-GB" baseline="-25000" dirty="0" smtClean="0">
                    <a:solidFill>
                      <a:schemeClr val="tx2"/>
                    </a:solidFill>
                  </a:rPr>
                  <a:t>i</a:t>
                </a:r>
              </a:p>
              <a:p>
                <a:pPr algn="ctr"/>
                <a:endParaRPr lang="en-GB" sz="800" dirty="0" smtClean="0">
                  <a:solidFill>
                    <a:schemeClr val="tx2"/>
                  </a:solidFill>
                </a:endParaRPr>
              </a:p>
              <a:p>
                <a:pPr algn="ctr"/>
                <a:r>
                  <a:rPr lang="en-GB" dirty="0" smtClean="0">
                    <a:solidFill>
                      <a:schemeClr val="tx2"/>
                    </a:solidFill>
                  </a:rPr>
                  <a:t>= modelling the process for how productivity is affected by length of partnership</a:t>
                </a:r>
              </a:p>
              <a:p>
                <a:pPr algn="ctr"/>
                <a:endParaRPr lang="en-GB" sz="1400" dirty="0" smtClean="0">
                  <a:solidFill>
                    <a:schemeClr val="tx2"/>
                  </a:solidFill>
                </a:endParaRPr>
              </a:p>
              <a:p>
                <a:pPr marL="285750" indent="-285750"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el-GR" sz="140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GB" sz="1400" i="1" baseline="-2500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GB" sz="1400" dirty="0">
                    <a:solidFill>
                      <a:schemeClr val="tx2"/>
                    </a:solidFill>
                  </a:rPr>
                  <a:t> is the average productivity of a shag with a partnership of length 0</a:t>
                </a:r>
              </a:p>
              <a:p>
                <a:pPr marL="285750" indent="-285750"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el-GR" sz="1400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GB" sz="1400" i="1" baseline="-2500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GB" sz="1400" dirty="0">
                    <a:solidFill>
                      <a:schemeClr val="tx2"/>
                    </a:solidFill>
                  </a:rPr>
                  <a:t> is the parameter that controls how length of partnership affects productivity</a:t>
                </a:r>
              </a:p>
              <a:p>
                <a:pPr marL="285750" indent="-285750"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el-GR" sz="1400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GB" sz="1400" i="1" baseline="-2500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GB" sz="1400" i="1" baseline="-2500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1400" dirty="0">
                    <a:solidFill>
                      <a:schemeClr val="tx2"/>
                    </a:solidFill>
                  </a:rPr>
                  <a:t>is the process variance or process </a:t>
                </a:r>
                <a:r>
                  <a:rPr lang="en-GB" sz="1400" dirty="0" smtClean="0">
                    <a:solidFill>
                      <a:schemeClr val="tx2"/>
                    </a:solidFill>
                  </a:rPr>
                  <a:t>uncertainty</a:t>
                </a:r>
                <a:endParaRPr lang="en-GB" sz="14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" y="3226475"/>
                <a:ext cx="8458200" cy="1631216"/>
              </a:xfrm>
              <a:prstGeom prst="rect">
                <a:avLst/>
              </a:prstGeom>
              <a:blipFill>
                <a:blip r:embed="rId4"/>
                <a:stretch>
                  <a:fillRect l="-144" t="-1866" b="-298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228600" y="5227247"/>
                <a:ext cx="8039100" cy="147835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r>
                          <a:rPr lang="en-GB" i="1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GB" i="1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GB" i="1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  <m:r>
                          <a:rPr lang="en-GB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</m:t>
                        </m:r>
                        <m:r>
                          <a:rPr lang="en-GB">
                            <a:latin typeface="Cambria Math" panose="02040503050406030204" pitchFamily="18" charset="0"/>
                          </a:rPr>
                          <m:t>|  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  </m:t>
                        </m:r>
                      </m:e>
                    </m:d>
                    <m:r>
                      <a:rPr lang="en-GB" i="1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</m:oMath>
                </a14:m>
                <a:r>
                  <a:rPr lang="en-GB" dirty="0"/>
                  <a:t>     </a:t>
                </a:r>
                <a14:m>
                  <m:oMath xmlns:m="http://schemas.openxmlformats.org/officeDocument/2006/math">
                    <m:nary>
                      <m:naryPr>
                        <m:chr m:val="∏"/>
                        <m:ctrlPr>
                          <a:rPr lang="en-GB" i="1" dirty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GB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GB" dirty="0">
                            <a:latin typeface="Cambria Math" panose="02040503050406030204" pitchFamily="18" charset="0"/>
                          </a:rPr>
                          <m:t>Poisson</m:t>
                        </m:r>
                        <m:d>
                          <m:dPr>
                            <m:endChr m:val="|"/>
                            <m:ctrlPr>
                              <a:rPr lang="en-GB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i="1" dirty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GB" i="1" baseline="-25000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GB" i="1" baseline="-25000" dirty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  <m:r>
                          <a:rPr lang="en-GB" i="1" baseline="-25000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  <m:r>
                          <m:rPr>
                            <m:sty m:val="p"/>
                          </m:rPr>
                          <a:rPr lang="en-GB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i</m:t>
                        </m:r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GB" dirty="0"/>
                  <a:t>  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GB" dirty="0" smtClean="0">
                        <a:solidFill>
                          <a:schemeClr val="tx1"/>
                        </a:solidFill>
                      </a:rPr>
                      <m:t>gamma</m:t>
                    </m:r>
                    <m:r>
                      <m:rPr>
                        <m:nor/>
                      </m:rPr>
                      <a:rPr lang="en-GB" dirty="0" smtClean="0">
                        <a:solidFill>
                          <a:schemeClr val="tx1"/>
                        </a:solidFill>
                      </a:rPr>
                      <m:t>(</m:t>
                    </m:r>
                    <m:r>
                      <a:rPr lang="en-GB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GB" i="1" baseline="-250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GB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GB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GB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GB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𝑥𝑖</m:t>
                    </m:r>
                    <m:r>
                      <m:rPr>
                        <m:nor/>
                      </m:rPr>
                      <a:rPr lang="en-GB" dirty="0"/>
                      <m:t>)</m:t>
                    </m:r>
                    <m:r>
                      <a:rPr lang="en-GB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GB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m:rPr>
                        <m:nor/>
                      </m:rPr>
                      <a:rPr lang="en-GB" dirty="0">
                        <a:solidFill>
                          <a:schemeClr val="tx1"/>
                        </a:solidFill>
                      </a:rPr>
                      <m:t>)</m:t>
                    </m:r>
                  </m:oMath>
                </a14:m>
                <a:endParaRPr lang="en-GB" dirty="0" smtClean="0">
                  <a:solidFill>
                    <a:schemeClr val="tx1"/>
                  </a:solidFill>
                </a:endParaRPr>
              </a:p>
              <a:p>
                <a:pPr algn="ctr"/>
                <a:endParaRPr lang="en-GB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GB" dirty="0"/>
                  <a:t>             </a:t>
                </a:r>
                <a:r>
                  <a:rPr lang="en-GB" dirty="0" smtClean="0"/>
                  <a:t>                </a:t>
                </a:r>
                <a:r>
                  <a:rPr lang="en-GB" dirty="0"/>
                  <a:t>x       normal(</a:t>
                </a:r>
                <a14:m>
                  <m:oMath xmlns:m="http://schemas.openxmlformats.org/officeDocument/2006/math">
                    <m: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GB" baseline="-25000" dirty="0"/>
                  <a:t>1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r>
                      <a:rPr lang="en-GB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GB" dirty="0" smtClean="0"/>
                  <a:t>0,100) </a:t>
                </a:r>
                <a:r>
                  <a:rPr lang="en-GB" dirty="0"/>
                  <a:t>normal(</a:t>
                </a:r>
                <a14:m>
                  <m:oMath xmlns:m="http://schemas.openxmlformats.org/officeDocument/2006/math">
                    <m: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GB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en-GB">
                        <a:latin typeface="Cambria Math" panose="02040503050406030204" pitchFamily="18" charset="0"/>
                      </a:rPr>
                      <m:t>|</m:t>
                    </m:r>
                    <m:r>
                      <m:rPr>
                        <m:nor/>
                      </m:rPr>
                      <a:rPr lang="en-GB" dirty="0"/>
                      <m:t>0,100</m:t>
                    </m:r>
                  </m:oMath>
                </a14:m>
                <a:r>
                  <a:rPr lang="en-GB" dirty="0" smtClean="0"/>
                  <a:t>)</a:t>
                </a:r>
              </a:p>
              <a:p>
                <a:pPr algn="ctr"/>
                <a:endParaRPr lang="en-GB" dirty="0"/>
              </a:p>
              <a:p>
                <a:pPr algn="ctr"/>
                <a:r>
                  <a:rPr lang="en-GB" dirty="0"/>
                  <a:t>          </a:t>
                </a:r>
                <a:r>
                  <a:rPr lang="en-GB" dirty="0" smtClean="0"/>
                  <a:t>            </a:t>
                </a:r>
                <a:r>
                  <a:rPr lang="en-GB" dirty="0"/>
                  <a:t>x       inverse </a:t>
                </a:r>
                <a:r>
                  <a:rPr lang="en-GB" dirty="0" smtClean="0"/>
                  <a:t>gamma(</a:t>
                </a:r>
                <a14:m>
                  <m:oMath xmlns:m="http://schemas.openxmlformats.org/officeDocument/2006/math">
                    <m: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GB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GB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GB">
                        <a:latin typeface="Cambria Math" panose="02040503050406030204" pitchFamily="18" charset="0"/>
                      </a:rPr>
                      <m:t>|</m:t>
                    </m:r>
                    <m:r>
                      <a:rPr lang="en-GB" b="0" i="0" smtClean="0">
                        <a:latin typeface="Cambria Math" panose="02040503050406030204" pitchFamily="18" charset="0"/>
                      </a:rPr>
                      <m:t>0.001</m:t>
                    </m:r>
                  </m:oMath>
                </a14:m>
                <a:r>
                  <a:rPr lang="en-GB" dirty="0" smtClean="0"/>
                  <a:t>,0.001)</a:t>
                </a:r>
                <a:endParaRPr lang="en-GB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5227247"/>
                <a:ext cx="8039100" cy="1478353"/>
              </a:xfrm>
              <a:prstGeom prst="rect">
                <a:avLst/>
              </a:prstGeom>
              <a:blipFill>
                <a:blip r:embed="rId5"/>
                <a:stretch>
                  <a:fillRect t="-30041" b="-535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/>
          <p:cNvSpPr/>
          <p:nvPr/>
        </p:nvSpPr>
        <p:spPr>
          <a:xfrm>
            <a:off x="7235311" y="4205609"/>
            <a:ext cx="175628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u="sng" dirty="0" smtClean="0">
                <a:solidFill>
                  <a:srgbClr val="C00000"/>
                </a:solidFill>
              </a:rPr>
              <a:t>Gamma has two </a:t>
            </a:r>
            <a:r>
              <a:rPr lang="en-GB" b="1" u="sng" dirty="0">
                <a:solidFill>
                  <a:srgbClr val="C00000"/>
                </a:solidFill>
              </a:rPr>
              <a:t>parameters</a:t>
            </a:r>
            <a:endParaRPr lang="en-GB" dirty="0"/>
          </a:p>
        </p:txBody>
      </p:sp>
      <p:cxnSp>
        <p:nvCxnSpPr>
          <p:cNvPr id="9" name="Straight Arrow Connector 8"/>
          <p:cNvCxnSpPr>
            <a:stCxn id="7" idx="2"/>
          </p:cNvCxnSpPr>
          <p:nvPr/>
        </p:nvCxnSpPr>
        <p:spPr>
          <a:xfrm flipH="1">
            <a:off x="7467599" y="4851940"/>
            <a:ext cx="645857" cy="43491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798484" y="4815481"/>
            <a:ext cx="161951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50" dirty="0" smtClean="0">
                <a:solidFill>
                  <a:srgbClr val="C00000"/>
                </a:solidFill>
              </a:rPr>
              <a:t>Deterministic process </a:t>
            </a:r>
          </a:p>
        </p:txBody>
      </p:sp>
      <p:cxnSp>
        <p:nvCxnSpPr>
          <p:cNvPr id="13" name="Straight Arrow Connector 12"/>
          <p:cNvCxnSpPr>
            <a:stCxn id="7" idx="0"/>
          </p:cNvCxnSpPr>
          <p:nvPr/>
        </p:nvCxnSpPr>
        <p:spPr>
          <a:xfrm flipH="1" flipV="1">
            <a:off x="7077974" y="3506230"/>
            <a:ext cx="1035482" cy="699379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6554177" y="3247766"/>
                <a:ext cx="52379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GB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GB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4177" y="3247766"/>
                <a:ext cx="523798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/>
          <p:cNvCxnSpPr>
            <a:stCxn id="7" idx="2"/>
            <a:endCxn id="26" idx="1"/>
          </p:cNvCxnSpPr>
          <p:nvPr/>
        </p:nvCxnSpPr>
        <p:spPr>
          <a:xfrm flipH="1">
            <a:off x="6775366" y="4851940"/>
            <a:ext cx="1338090" cy="24409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7558705" y="5039205"/>
            <a:ext cx="143289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50" dirty="0" smtClean="0">
                <a:solidFill>
                  <a:srgbClr val="C00000"/>
                </a:solidFill>
              </a:rPr>
              <a:t>Process uncertainty</a:t>
            </a:r>
            <a:endParaRPr lang="en-GB" sz="1050" dirty="0">
              <a:solidFill>
                <a:srgbClr val="C00000"/>
              </a:solidFill>
            </a:endParaRPr>
          </a:p>
        </p:txBody>
      </p:sp>
      <p:sp>
        <p:nvSpPr>
          <p:cNvPr id="26" name="Left Brace 25"/>
          <p:cNvSpPr/>
          <p:nvPr/>
        </p:nvSpPr>
        <p:spPr>
          <a:xfrm rot="5400000">
            <a:off x="6656384" y="4724308"/>
            <a:ext cx="237964" cy="981420"/>
          </a:xfrm>
          <a:prstGeom prst="leftBrace">
            <a:avLst>
              <a:gd name="adj1" fmla="val 0"/>
              <a:gd name="adj2" fmla="val 50000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0962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10" grpId="0"/>
      <p:bldP spid="15" grpId="0"/>
      <p:bldP spid="25" grpId="0"/>
      <p:bldP spid="26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579120" y="723901"/>
                <a:ext cx="7620000" cy="124553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l-G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r>
                          <a:rPr lang="en-GB" sz="1600" i="1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GB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l-G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GB" sz="1600" i="1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GB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l-G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GB" sz="1600" i="1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GB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GB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  <m:r>
                          <a:rPr lang="en-GB" sz="16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</m:t>
                        </m:r>
                        <m:r>
                          <a:rPr lang="en-GB" sz="1600">
                            <a:latin typeface="Cambria Math" panose="02040503050406030204" pitchFamily="18" charset="0"/>
                          </a:rPr>
                          <m:t>|  </m:t>
                        </m:r>
                        <m:r>
                          <a:rPr lang="en-GB" sz="16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GB" sz="1600" i="1">
                            <a:latin typeface="Cambria Math" panose="02040503050406030204" pitchFamily="18" charset="0"/>
                          </a:rPr>
                          <m:t>  </m:t>
                        </m:r>
                      </m:e>
                    </m:d>
                    <m:r>
                      <a:rPr lang="en-GB" sz="1600" i="1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GB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</m:oMath>
                </a14:m>
                <a:r>
                  <a:rPr lang="en-GB" sz="1600" dirty="0"/>
                  <a:t>     </a:t>
                </a:r>
                <a14:m>
                  <m:oMath xmlns:m="http://schemas.openxmlformats.org/officeDocument/2006/math">
                    <m:nary>
                      <m:naryPr>
                        <m:chr m:val="∏"/>
                        <m:ctrlPr>
                          <a:rPr lang="en-GB" sz="1600" i="1" dirty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GB" sz="1600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GB" sz="1600" i="1" dirty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GB" sz="1600" i="1" dirty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GB" sz="1600" dirty="0">
                            <a:latin typeface="Cambria Math" panose="02040503050406030204" pitchFamily="18" charset="0"/>
                          </a:rPr>
                          <m:t>Poisson</m:t>
                        </m:r>
                        <m:d>
                          <m:dPr>
                            <m:endChr m:val="|"/>
                            <m:ctrlPr>
                              <a:rPr lang="en-GB" sz="16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1600" i="1" dirty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GB" sz="1600" i="1" baseline="-25000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GB" sz="1600" i="1" baseline="-25000" dirty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  <m:r>
                          <a:rPr lang="en-GB" sz="1600" i="1" baseline="-25000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  <m:r>
                          <m:rPr>
                            <m:sty m:val="p"/>
                          </m:rPr>
                          <a:rPr lang="en-GB" sz="1600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i</m:t>
                        </m:r>
                        <m:r>
                          <a:rPr lang="en-GB" sz="1600" i="1" dirty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GB" sz="1600" dirty="0"/>
                  <a:t>  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GB" sz="1600" dirty="0" smtClean="0">
                        <a:solidFill>
                          <a:schemeClr val="tx1"/>
                        </a:solidFill>
                      </a:rPr>
                      <m:t>gamma</m:t>
                    </m:r>
                    <m:r>
                      <m:rPr>
                        <m:nor/>
                      </m:rPr>
                      <a:rPr lang="en-GB" sz="1600" dirty="0" smtClean="0">
                        <a:solidFill>
                          <a:schemeClr val="tx1"/>
                        </a:solidFill>
                      </a:rPr>
                      <m:t>(</m:t>
                    </m:r>
                    <m:r>
                      <a:rPr lang="en-GB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GB" sz="1600" i="1" baseline="-250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GB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GB" sz="16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|</m:t>
                    </m:r>
                    <m:f>
                      <m:fPr>
                        <m:ctrlPr>
                          <a:rPr lang="en-GB" sz="16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  <m:r>
                          <a:rPr lang="en-GB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l-G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GB" sz="1600" i="1" baseline="-250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GB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l-G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GB" sz="1600" i="1" baseline="-250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GB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GB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𝑥𝑖</m:t>
                        </m:r>
                        <m:r>
                          <m:rPr>
                            <m:nor/>
                          </m:rPr>
                          <a:rPr lang="en-GB" sz="1600" dirty="0">
                            <a:solidFill>
                              <a:schemeClr val="tx1"/>
                            </a:solidFill>
                          </a:rPr>
                          <m:t>)</m:t>
                        </m:r>
                        <m:r>
                          <a:rPr lang="en-GB" sz="1600" b="0" i="1" baseline="3000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l-G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r>
                          <a:rPr lang="en-GB" sz="1600" i="1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den>
                    </m:f>
                    <m:r>
                      <a:rPr lang="en-GB" sz="1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f>
                      <m:fPr>
                        <m:ctrlPr>
                          <a:rPr lang="en-GB" sz="1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  <m:r>
                          <a:rPr lang="en-GB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l-G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GB" sz="1600" i="1" baseline="-250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GB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l-G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GB" sz="1600" i="1" baseline="-250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GB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GB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𝑥𝑖</m:t>
                        </m:r>
                        <m:r>
                          <m:rPr>
                            <m:nor/>
                          </m:rPr>
                          <a:rPr lang="en-GB" sz="1600" dirty="0">
                            <a:solidFill>
                              <a:schemeClr val="tx1"/>
                            </a:solidFill>
                          </a:rPr>
                          <m:t>)</m:t>
                        </m:r>
                      </m:num>
                      <m:den>
                        <m:r>
                          <a:rPr lang="el-G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r>
                          <a:rPr lang="en-GB" sz="1600" i="1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den>
                    </m:f>
                    <m:r>
                      <m:rPr>
                        <m:nor/>
                      </m:rPr>
                      <a:rPr lang="en-GB" sz="1600" dirty="0">
                        <a:solidFill>
                          <a:schemeClr val="tx1"/>
                        </a:solidFill>
                      </a:rPr>
                      <m:t>)</m:t>
                    </m:r>
                  </m:oMath>
                </a14:m>
                <a:endParaRPr lang="en-GB" sz="16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GB" sz="1600" dirty="0"/>
                  <a:t>                </a:t>
                </a:r>
                <a:endParaRPr lang="en-GB" sz="1600" dirty="0" smtClean="0"/>
              </a:p>
              <a:p>
                <a:pPr algn="ctr"/>
                <a:r>
                  <a:rPr lang="en-GB" sz="1600" dirty="0"/>
                  <a:t> </a:t>
                </a:r>
                <a:r>
                  <a:rPr lang="en-GB" sz="1600" dirty="0" smtClean="0"/>
                  <a:t>                   </a:t>
                </a:r>
                <a:r>
                  <a:rPr lang="en-GB" sz="1600" dirty="0"/>
                  <a:t>x       normal(</a:t>
                </a:r>
                <a14:m>
                  <m:oMath xmlns:m="http://schemas.openxmlformats.org/officeDocument/2006/math">
                    <m:r>
                      <a:rPr lang="el-GR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GB" sz="1600" baseline="-25000" dirty="0"/>
                  <a:t>1</a:t>
                </a:r>
                <a:r>
                  <a:rPr lang="en-GB" sz="1600" dirty="0"/>
                  <a:t> </a:t>
                </a:r>
                <a14:m>
                  <m:oMath xmlns:m="http://schemas.openxmlformats.org/officeDocument/2006/math">
                    <m:r>
                      <a:rPr lang="en-GB" sz="160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GB" sz="1600" dirty="0" smtClean="0"/>
                  <a:t>0,100) </a:t>
                </a:r>
                <a:r>
                  <a:rPr lang="en-GB" sz="1600" dirty="0"/>
                  <a:t>normal(</a:t>
                </a:r>
                <a14:m>
                  <m:oMath xmlns:m="http://schemas.openxmlformats.org/officeDocument/2006/math">
                    <m:r>
                      <a:rPr lang="el-GR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GB" sz="1600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en-GB" sz="1600">
                        <a:latin typeface="Cambria Math" panose="02040503050406030204" pitchFamily="18" charset="0"/>
                      </a:rPr>
                      <m:t>|</m:t>
                    </m:r>
                    <m:r>
                      <m:rPr>
                        <m:nor/>
                      </m:rPr>
                      <a:rPr lang="en-GB" sz="1600" dirty="0"/>
                      <m:t>0,100</m:t>
                    </m:r>
                  </m:oMath>
                </a14:m>
                <a:r>
                  <a:rPr lang="en-GB" sz="1600" dirty="0"/>
                  <a:t>)</a:t>
                </a:r>
              </a:p>
              <a:p>
                <a:pPr algn="ctr"/>
                <a:r>
                  <a:rPr lang="en-GB" sz="1600" dirty="0"/>
                  <a:t>              x       inverse </a:t>
                </a:r>
                <a:r>
                  <a:rPr lang="en-GB" sz="1600" dirty="0" smtClean="0"/>
                  <a:t>gamma(</a:t>
                </a:r>
                <a14:m>
                  <m:oMath xmlns:m="http://schemas.openxmlformats.org/officeDocument/2006/math">
                    <m:r>
                      <a:rPr lang="el-GR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GB" sz="1600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GB" sz="1600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GB" sz="1600">
                        <a:latin typeface="Cambria Math" panose="02040503050406030204" pitchFamily="18" charset="0"/>
                      </a:rPr>
                      <m:t>|</m:t>
                    </m:r>
                    <m:r>
                      <a:rPr lang="en-GB" sz="1600" b="0" i="0" smtClean="0">
                        <a:latin typeface="Cambria Math" panose="02040503050406030204" pitchFamily="18" charset="0"/>
                      </a:rPr>
                      <m:t>0.001</m:t>
                    </m:r>
                  </m:oMath>
                </a14:m>
                <a:r>
                  <a:rPr lang="en-GB" sz="1600" dirty="0" smtClean="0"/>
                  <a:t>,0.001)</a:t>
                </a:r>
                <a:endParaRPr lang="en-GB" sz="1600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120" y="723901"/>
                <a:ext cx="7620000" cy="1245534"/>
              </a:xfrm>
              <a:prstGeom prst="rect">
                <a:avLst/>
              </a:prstGeom>
              <a:blipFill>
                <a:blip r:embed="rId2"/>
                <a:stretch>
                  <a:fillRect t="-21569" b="-588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/>
          <p:cNvSpPr/>
          <p:nvPr/>
        </p:nvSpPr>
        <p:spPr>
          <a:xfrm>
            <a:off x="4876800" y="647701"/>
            <a:ext cx="3048000" cy="6858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/>
          <p:cNvSpPr txBox="1"/>
          <p:nvPr/>
        </p:nvSpPr>
        <p:spPr>
          <a:xfrm>
            <a:off x="6400800" y="2045635"/>
            <a:ext cx="2362200" cy="338554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1600" b="1" dirty="0" smtClean="0">
                <a:solidFill>
                  <a:srgbClr val="C00000"/>
                </a:solidFill>
              </a:rPr>
              <a:t>What’s going on here?</a:t>
            </a:r>
            <a:endParaRPr lang="en-GB" sz="1600" b="1" dirty="0">
              <a:solidFill>
                <a:srgbClr val="C00000"/>
              </a:solidFill>
            </a:endParaRPr>
          </a:p>
        </p:txBody>
      </p:sp>
      <p:cxnSp>
        <p:nvCxnSpPr>
          <p:cNvPr id="7" name="Straight Arrow Connector 6"/>
          <p:cNvCxnSpPr>
            <a:stCxn id="5" idx="0"/>
          </p:cNvCxnSpPr>
          <p:nvPr/>
        </p:nvCxnSpPr>
        <p:spPr>
          <a:xfrm flipH="1" flipV="1">
            <a:off x="7086600" y="1346669"/>
            <a:ext cx="495300" cy="698966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76200" y="2751653"/>
                <a:ext cx="8991600" cy="25853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>
                    <a:solidFill>
                      <a:schemeClr val="tx2"/>
                    </a:solidFill>
                    <a:ea typeface="Cambria Math" panose="02040503050406030204" pitchFamily="18" charset="0"/>
                  </a:rPr>
                  <a:t>Process model =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z</m:t>
                    </m:r>
                    <m:r>
                      <m:rPr>
                        <m:sty m:val="p"/>
                      </m:rPr>
                      <a:rPr lang="en-GB" baseline="-2500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</m:t>
                    </m:r>
                    <m:r>
                      <a:rPr lang="en-GB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GB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r>
                      <a:rPr lang="en-GB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l-GR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GB" i="1" baseline="-2500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GB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l-GR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GB" i="1" baseline="-2500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en-GB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GB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𝑥𝑖</m:t>
                    </m:r>
                  </m:oMath>
                </a14:m>
                <a:r>
                  <a:rPr lang="en-GB" dirty="0">
                    <a:solidFill>
                      <a:schemeClr val="tx2"/>
                    </a:solidFill>
                  </a:rPr>
                  <a:t>) =</a:t>
                </a:r>
                <a14:m>
                  <m:oMath xmlns:m="http://schemas.openxmlformats.org/officeDocument/2006/math">
                    <m:r>
                      <a:rPr lang="el-GR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GB" i="1" baseline="-2500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GB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l-GR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GB" i="1" baseline="-25000" dirty="0">
                    <a:solidFill>
                      <a:schemeClr val="tx2"/>
                    </a:solidFill>
                  </a:rPr>
                  <a:t>2</a:t>
                </a:r>
                <a:r>
                  <a:rPr lang="en-GB" i="1" dirty="0">
                    <a:solidFill>
                      <a:schemeClr val="tx2"/>
                    </a:solidFill>
                  </a:rPr>
                  <a:t>x</a:t>
                </a:r>
                <a:r>
                  <a:rPr lang="en-GB" i="1" baseline="-25000" dirty="0">
                    <a:solidFill>
                      <a:schemeClr val="tx2"/>
                    </a:solidFill>
                  </a:rPr>
                  <a:t>i</a:t>
                </a:r>
              </a:p>
              <a:p>
                <a:pPr marL="285750" indent="-285750">
                  <a:buFontTx/>
                  <a:buChar char="-"/>
                </a:pPr>
                <a:endParaRPr lang="en-GB" sz="2000" dirty="0" smtClean="0"/>
              </a:p>
              <a:p>
                <a:pPr marL="285750" indent="-285750">
                  <a:buFontTx/>
                  <a:buChar char="-"/>
                </a:pPr>
                <a:r>
                  <a:rPr lang="en-GB" dirty="0" smtClean="0"/>
                  <a:t>Our </a:t>
                </a:r>
                <a:r>
                  <a:rPr lang="en-GB" u="sng" dirty="0" smtClean="0"/>
                  <a:t>process model predicts the mean </a:t>
                </a:r>
                <a:r>
                  <a:rPr lang="en-GB" dirty="0" smtClean="0"/>
                  <a:t>(or sometimes the median) of a distribution, and we want to </a:t>
                </a:r>
                <a:r>
                  <a:rPr lang="en-GB" u="sng" dirty="0" smtClean="0"/>
                  <a:t>estimate process uncertainty</a:t>
                </a:r>
              </a:p>
              <a:p>
                <a:pPr marL="285750" indent="-285750">
                  <a:buFontTx/>
                  <a:buChar char="-"/>
                </a:pPr>
                <a:endParaRPr lang="en-GB" sz="800" dirty="0" smtClean="0"/>
              </a:p>
              <a:p>
                <a:pPr marL="285750" indent="-285750">
                  <a:buFontTx/>
                  <a:buChar char="-"/>
                </a:pPr>
                <a:r>
                  <a:rPr lang="en-GB" dirty="0" smtClean="0"/>
                  <a:t>But, the parameters for the gamma distribution are </a:t>
                </a:r>
                <a:r>
                  <a:rPr lang="en-GB" u="sng" dirty="0" smtClean="0"/>
                  <a:t>not the mean and the variance </a:t>
                </a:r>
                <a:r>
                  <a:rPr lang="en-GB" dirty="0" smtClean="0"/>
                  <a:t>– they are the </a:t>
                </a:r>
                <a:r>
                  <a:rPr lang="en-GB" i="1" u="sng" dirty="0" smtClean="0"/>
                  <a:t>shape</a:t>
                </a:r>
                <a:r>
                  <a:rPr lang="en-GB" u="sng" dirty="0" smtClean="0"/>
                  <a:t> and the </a:t>
                </a:r>
                <a:r>
                  <a:rPr lang="en-GB" i="1" u="sng" dirty="0" smtClean="0"/>
                  <a:t>rate</a:t>
                </a:r>
              </a:p>
              <a:p>
                <a:pPr marL="285750" indent="-285750">
                  <a:buFontTx/>
                  <a:buChar char="-"/>
                </a:pPr>
                <a:endParaRPr lang="en-GB" sz="800" i="1" dirty="0" smtClean="0"/>
              </a:p>
              <a:p>
                <a:pPr marL="285750" indent="-285750">
                  <a:buFontTx/>
                  <a:buChar char="-"/>
                </a:pPr>
                <a:r>
                  <a:rPr lang="en-GB" dirty="0" smtClean="0"/>
                  <a:t>We need to be able to calculate these parameters from the mean and the variance…</a:t>
                </a:r>
              </a:p>
              <a:p>
                <a:pPr marL="285750" indent="-285750">
                  <a:buFontTx/>
                  <a:buChar char="-"/>
                </a:pPr>
                <a:endParaRPr lang="en-GB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" y="2751653"/>
                <a:ext cx="8991600" cy="2585323"/>
              </a:xfrm>
              <a:prstGeom prst="rect">
                <a:avLst/>
              </a:prstGeom>
              <a:blipFill>
                <a:blip r:embed="rId3"/>
                <a:stretch>
                  <a:fillRect l="-610" t="-117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8601" y="5299143"/>
            <a:ext cx="2362199" cy="148265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19400" y="5408824"/>
            <a:ext cx="533400" cy="44260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79859" y="6285503"/>
            <a:ext cx="491787" cy="438825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6533071" y="2312607"/>
            <a:ext cx="20976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u="sng" dirty="0" smtClean="0"/>
              <a:t>Moment matching…</a:t>
            </a:r>
            <a:endParaRPr lang="en-GB" b="1" u="sn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6238115" y="228600"/>
                <a:ext cx="2820067" cy="369332"/>
              </a:xfrm>
              <a:prstGeom prst="rect">
                <a:avLst/>
              </a:prstGeom>
              <a:solidFill>
                <a:srgbClr val="FFC000"/>
              </a:solidFill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 dirty="0" smtClean="0">
                          <a:solidFill>
                            <a:schemeClr val="tx1"/>
                          </a:solidFill>
                        </a:rPr>
                        <m:t>gamma</m:t>
                      </m:r>
                      <m:r>
                        <m:rPr>
                          <m:nor/>
                        </m:rPr>
                        <a:rPr lang="en-GB" dirty="0" smtClean="0">
                          <a:solidFill>
                            <a:schemeClr val="tx1"/>
                          </a:solidFill>
                        </a:rPr>
                        <m:t>(</m:t>
                      </m:r>
                      <m:r>
                        <a:rPr lang="en-GB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  <m:r>
                        <a:rPr lang="en-GB" i="1" baseline="-250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GB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  <m:r>
                        <a:rPr lang="en-GB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l-GR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GB" i="1" baseline="-2500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GB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l-GR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GB" i="1" baseline="-2500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GB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GB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𝑥𝑖</m:t>
                      </m:r>
                      <m:r>
                        <m:rPr>
                          <m:nor/>
                        </m:rPr>
                        <a:rPr lang="en-GB" dirty="0">
                          <a:solidFill>
                            <a:srgbClr val="C00000"/>
                          </a:solidFill>
                        </a:rPr>
                        <m:t>)</m:t>
                      </m:r>
                      <m:r>
                        <a:rPr lang="en-GB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l-GR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GB" i="1" baseline="-2500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m:rPr>
                          <m:nor/>
                        </m:rPr>
                        <a:rPr lang="en-GB" dirty="0" smtClean="0">
                          <a:solidFill>
                            <a:schemeClr val="tx1"/>
                          </a:solidFill>
                        </a:rPr>
                        <m:t>)</m:t>
                      </m:r>
                    </m:oMath>
                  </m:oMathPara>
                </a14:m>
                <a:endParaRPr lang="en-GB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8115" y="228600"/>
                <a:ext cx="2820067" cy="369332"/>
              </a:xfrm>
              <a:prstGeom prst="rect">
                <a:avLst/>
              </a:prstGeom>
              <a:blipFill>
                <a:blip r:embed="rId7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/>
          <p:cNvSpPr/>
          <p:nvPr/>
        </p:nvSpPr>
        <p:spPr>
          <a:xfrm>
            <a:off x="121920" y="129114"/>
            <a:ext cx="8458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u="sng" dirty="0" smtClean="0">
                <a:solidFill>
                  <a:schemeClr val="accent1"/>
                </a:solidFill>
              </a:rPr>
              <a:t>Step 4</a:t>
            </a:r>
            <a:r>
              <a:rPr lang="en-GB" b="1" dirty="0" smtClean="0"/>
              <a:t>, add in the process model for productivity explicitly…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3748738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304800" y="533400"/>
                <a:ext cx="8534400" cy="25340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000" b="1" dirty="0" smtClean="0"/>
                  <a:t>What about sampling variance/observation error?</a:t>
                </a:r>
              </a:p>
              <a:p>
                <a:endParaRPr lang="en-GB" sz="1600" dirty="0"/>
              </a:p>
              <a:p>
                <a:pPr marL="285750" indent="-285750">
                  <a:buFontTx/>
                  <a:buChar char="-"/>
                </a:pPr>
                <a:r>
                  <a:rPr lang="en-GB" sz="1600" dirty="0" smtClean="0"/>
                  <a:t>There is an explicit parameter for the process variance, </a:t>
                </a:r>
                <a14:m>
                  <m:oMath xmlns:m="http://schemas.openxmlformats.org/officeDocument/2006/math">
                    <m:r>
                      <a:rPr lang="el-GR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GB" sz="1600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GB" sz="1600" dirty="0" smtClean="0"/>
                  <a:t>, but there does not appear to be a parameter controlling variance in the observations, </a:t>
                </a:r>
                <a:r>
                  <a:rPr lang="en-GB" sz="1600" i="1" dirty="0" err="1" smtClean="0"/>
                  <a:t>y</a:t>
                </a:r>
                <a:r>
                  <a:rPr lang="en-GB" sz="1600" i="1" baseline="-25000" dirty="0" err="1" smtClean="0"/>
                  <a:t>i</a:t>
                </a:r>
                <a:r>
                  <a:rPr lang="en-GB" sz="1600" i="1" dirty="0" smtClean="0"/>
                  <a:t> </a:t>
                </a:r>
              </a:p>
              <a:p>
                <a:pPr marL="285750" indent="-285750">
                  <a:buFontTx/>
                  <a:buChar char="-"/>
                </a:pPr>
                <a:endParaRPr lang="en-GB" sz="1600" i="1" dirty="0" smtClean="0"/>
              </a:p>
              <a:p>
                <a:pPr marL="285750" indent="-285750">
                  <a:buFontTx/>
                  <a:buChar char="-"/>
                </a:pPr>
                <a:r>
                  <a:rPr lang="en-GB" sz="1600" dirty="0" smtClean="0"/>
                  <a:t>Does this mean we are assuming no observation variance? No…</a:t>
                </a:r>
              </a:p>
              <a:p>
                <a:pPr marL="285750" indent="-285750">
                  <a:buFontTx/>
                  <a:buChar char="-"/>
                </a:pPr>
                <a:endParaRPr lang="en-GB" sz="1600" dirty="0"/>
              </a:p>
              <a:p>
                <a:pPr marL="742950" lvl="1" indent="-285750">
                  <a:buFontTx/>
                  <a:buChar char="-"/>
                </a:pPr>
                <a:r>
                  <a:rPr lang="en-GB" sz="1600" dirty="0" smtClean="0"/>
                  <a:t>Because the Poisson distribution assumes the variance is the same as the mean, so observation variance is implicit in the likelihood</a:t>
                </a:r>
              </a:p>
              <a:p>
                <a:pPr marL="285750" indent="-285750">
                  <a:buFontTx/>
                  <a:buChar char="-"/>
                </a:pPr>
                <a:endParaRPr lang="en-GB" sz="1600" i="1" baseline="-25000" dirty="0" smtClean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" y="533400"/>
                <a:ext cx="8534400" cy="2534027"/>
              </a:xfrm>
              <a:prstGeom prst="rect">
                <a:avLst/>
              </a:prstGeom>
              <a:blipFill>
                <a:blip r:embed="rId2"/>
                <a:stretch>
                  <a:fillRect l="-714" t="-144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b="31493"/>
          <a:stretch/>
        </p:blipFill>
        <p:spPr>
          <a:xfrm>
            <a:off x="455808" y="3429000"/>
            <a:ext cx="8254655" cy="27432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04800" y="129562"/>
            <a:ext cx="81350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u="sng" dirty="0">
                <a:solidFill>
                  <a:schemeClr val="accent1"/>
                </a:solidFill>
              </a:rPr>
              <a:t>Step </a:t>
            </a:r>
            <a:r>
              <a:rPr lang="en-GB" b="1" u="sng" dirty="0" smtClean="0">
                <a:solidFill>
                  <a:schemeClr val="accent1"/>
                </a:solidFill>
              </a:rPr>
              <a:t>5</a:t>
            </a:r>
            <a:r>
              <a:rPr lang="en-GB" b="1" dirty="0" smtClean="0">
                <a:solidFill>
                  <a:schemeClr val="accent1"/>
                </a:solidFill>
              </a:rPr>
              <a:t> (I didn’t tell you about step 5) – some additional observations on this model:</a:t>
            </a:r>
            <a:endParaRPr lang="en-GB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5991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1828800"/>
            <a:ext cx="850392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 smtClean="0"/>
              <a:t>Why doesn’t the dataset, </a:t>
            </a:r>
            <a:r>
              <a:rPr lang="en-GB" b="1" i="1" dirty="0" smtClean="0"/>
              <a:t>x</a:t>
            </a:r>
            <a:r>
              <a:rPr lang="en-GB" b="1" dirty="0" smtClean="0"/>
              <a:t> (length of partnership), appear in the posterior distribution?</a:t>
            </a:r>
          </a:p>
          <a:p>
            <a:endParaRPr lang="en-GB" dirty="0" smtClean="0"/>
          </a:p>
          <a:p>
            <a:pPr marL="285750" indent="-285750">
              <a:buFontTx/>
              <a:buChar char="-"/>
            </a:pPr>
            <a:r>
              <a:rPr lang="en-GB" dirty="0" smtClean="0"/>
              <a:t>The </a:t>
            </a:r>
            <a:r>
              <a:rPr lang="en-GB" i="1" dirty="0" smtClean="0"/>
              <a:t>x</a:t>
            </a:r>
            <a:r>
              <a:rPr lang="en-GB" dirty="0" smtClean="0"/>
              <a:t> are not treated as random variables in this formulation – we assume the </a:t>
            </a:r>
            <a:r>
              <a:rPr lang="en-GB" i="1" dirty="0" smtClean="0"/>
              <a:t>x</a:t>
            </a:r>
            <a:r>
              <a:rPr lang="en-GB" dirty="0" smtClean="0"/>
              <a:t> data are perfectly observed and fixed, whilst the </a:t>
            </a:r>
            <a:r>
              <a:rPr lang="en-GB" i="1" dirty="0" smtClean="0"/>
              <a:t>y</a:t>
            </a:r>
            <a:r>
              <a:rPr lang="en-GB" dirty="0" smtClean="0"/>
              <a:t> data are random variables</a:t>
            </a:r>
          </a:p>
          <a:p>
            <a:pPr marL="285750" indent="-285750">
              <a:buFontTx/>
              <a:buChar char="-"/>
            </a:pPr>
            <a:endParaRPr lang="en-GB" dirty="0" smtClean="0"/>
          </a:p>
          <a:p>
            <a:pPr marL="285750" indent="-285750">
              <a:buFontTx/>
              <a:buChar char="-"/>
            </a:pPr>
            <a:r>
              <a:rPr lang="en-GB" dirty="0" smtClean="0"/>
              <a:t>This means the </a:t>
            </a:r>
            <a:r>
              <a:rPr lang="en-GB" i="1" dirty="0" smtClean="0"/>
              <a:t>x</a:t>
            </a:r>
            <a:r>
              <a:rPr lang="en-GB" dirty="0" smtClean="0"/>
              <a:t> are known, fixed quantities, treated no differently than a constant – they are not random variables and therefore should not appear in the expression for the posterior distribution, which by definition, is composed of random variables</a:t>
            </a:r>
          </a:p>
          <a:p>
            <a:pPr marL="285750" indent="-285750">
              <a:buFontTx/>
              <a:buChar char="-"/>
            </a:pPr>
            <a:endParaRPr lang="en-GB" dirty="0" smtClean="0"/>
          </a:p>
          <a:p>
            <a:pPr marL="285750" indent="-285750">
              <a:buFontTx/>
              <a:buChar char="-"/>
            </a:pPr>
            <a:r>
              <a:rPr lang="en-GB" dirty="0" smtClean="0"/>
              <a:t>The predictor variables do appear as arguments to the deterministic function for shag productivity:</a:t>
            </a:r>
          </a:p>
          <a:p>
            <a:pPr marL="285750" indent="-285750">
              <a:buFontTx/>
              <a:buChar char="-"/>
            </a:pP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3272922" y="5522119"/>
                <a:ext cx="284199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GB" dirty="0" smtClean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Process model = </a:t>
                </a:r>
                <a14:m>
                  <m:oMath xmlns:m="http://schemas.openxmlformats.org/officeDocument/2006/math">
                    <m:r>
                      <a:rPr lang="en-GB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r>
                      <a:rPr lang="en-GB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l-GR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GB" i="1" baseline="-250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GB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l-GR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GB" i="1" baseline="-250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en-GB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GB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𝑥𝑖</m:t>
                    </m:r>
                  </m:oMath>
                </a14:m>
                <a:r>
                  <a:rPr lang="en-GB" dirty="0" smtClean="0">
                    <a:solidFill>
                      <a:schemeClr val="tx1"/>
                    </a:solidFill>
                  </a:rPr>
                  <a:t>)</a:t>
                </a:r>
                <a:endParaRPr lang="en-GB" baseline="-25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2922" y="5522119"/>
                <a:ext cx="2841996" cy="369332"/>
              </a:xfrm>
              <a:prstGeom prst="rect">
                <a:avLst/>
              </a:prstGeom>
              <a:blipFill>
                <a:blip r:embed="rId2"/>
                <a:stretch>
                  <a:fillRect l="-1717" t="-10000" r="-1288" b="-2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579120" y="381000"/>
                <a:ext cx="7620000" cy="99931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l-G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r>
                          <a:rPr lang="en-GB" sz="1600" i="1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GB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l-G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GB" sz="1600" i="1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GB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l-G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GB" sz="1600" i="1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GB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GB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  <m:r>
                          <a:rPr lang="en-GB" sz="16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</m:t>
                        </m:r>
                        <m:r>
                          <a:rPr lang="en-GB" sz="1600">
                            <a:latin typeface="Cambria Math" panose="02040503050406030204" pitchFamily="18" charset="0"/>
                          </a:rPr>
                          <m:t>|  </m:t>
                        </m:r>
                        <m:r>
                          <a:rPr lang="en-GB" sz="16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GB" sz="1600" i="1">
                            <a:latin typeface="Cambria Math" panose="02040503050406030204" pitchFamily="18" charset="0"/>
                          </a:rPr>
                          <m:t>  </m:t>
                        </m:r>
                      </m:e>
                    </m:d>
                    <m:r>
                      <a:rPr lang="en-GB" sz="1600" i="1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GB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</m:oMath>
                </a14:m>
                <a:r>
                  <a:rPr lang="en-GB" sz="1600" dirty="0"/>
                  <a:t>     </a:t>
                </a:r>
                <a14:m>
                  <m:oMath xmlns:m="http://schemas.openxmlformats.org/officeDocument/2006/math">
                    <m:nary>
                      <m:naryPr>
                        <m:chr m:val="∏"/>
                        <m:ctrlPr>
                          <a:rPr lang="en-GB" sz="1600" i="1" dirty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GB" sz="1600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GB" sz="1600" i="1" dirty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GB" sz="1600" i="1" dirty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GB" sz="1600" dirty="0">
                            <a:latin typeface="Cambria Math" panose="02040503050406030204" pitchFamily="18" charset="0"/>
                          </a:rPr>
                          <m:t>Poisson</m:t>
                        </m:r>
                        <m:d>
                          <m:dPr>
                            <m:endChr m:val="|"/>
                            <m:ctrlPr>
                              <a:rPr lang="en-GB" sz="16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1600" i="1" dirty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GB" sz="1600" i="1" baseline="-25000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GB" sz="1600" i="1" baseline="-25000" dirty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  <m:r>
                          <a:rPr lang="en-GB" sz="1600" i="1" baseline="-25000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  <m:r>
                          <m:rPr>
                            <m:sty m:val="p"/>
                          </m:rPr>
                          <a:rPr lang="en-GB" sz="1600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i</m:t>
                        </m:r>
                        <m:r>
                          <a:rPr lang="en-GB" sz="1600" i="1" dirty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GB" sz="1600" dirty="0"/>
                  <a:t>  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GB" sz="1600" dirty="0"/>
                      <m:t>gamma</m:t>
                    </m:r>
                    <m:r>
                      <m:rPr>
                        <m:nor/>
                      </m:rPr>
                      <a:rPr lang="en-GB" sz="1600" dirty="0"/>
                      <m:t>(</m:t>
                    </m:r>
                    <m:r>
                      <a:rPr lang="en-GB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GB" sz="1600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GB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GB" sz="1600">
                        <a:latin typeface="Cambria Math" panose="02040503050406030204" pitchFamily="18" charset="0"/>
                      </a:rPr>
                      <m:t>|</m:t>
                    </m:r>
                    <m:f>
                      <m:fPr>
                        <m:ctrlPr>
                          <a:rPr lang="en-GB" sz="16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  <m:r>
                          <a:rPr lang="en-GB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l-G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GB" sz="1600" i="1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GB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l-G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GB" sz="1600" i="1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GB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GB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𝑥𝑖</m:t>
                        </m:r>
                        <m:r>
                          <m:rPr>
                            <m:nor/>
                          </m:rPr>
                          <a:rPr lang="en-GB" sz="1600" dirty="0"/>
                          <m:t>)</m:t>
                        </m:r>
                        <m:r>
                          <a:rPr lang="en-GB" sz="1600" i="1" baseline="30000" dirty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l-G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r>
                          <a:rPr lang="en-GB" sz="1600" i="1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den>
                    </m:f>
                    <m:r>
                      <a:rPr lang="en-GB" sz="1600" i="1" dirty="0">
                        <a:latin typeface="Cambria Math" panose="02040503050406030204" pitchFamily="18" charset="0"/>
                      </a:rPr>
                      <m:t>,</m:t>
                    </m:r>
                    <m:f>
                      <m:fPr>
                        <m:ctrlPr>
                          <a:rPr lang="en-GB" sz="16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  <m:r>
                          <a:rPr lang="en-GB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l-G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GB" sz="1600" i="1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GB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l-G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GB" sz="1600" i="1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GB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GB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𝑥𝑖</m:t>
                        </m:r>
                        <m:r>
                          <m:rPr>
                            <m:nor/>
                          </m:rPr>
                          <a:rPr lang="en-GB" sz="1600" dirty="0"/>
                          <m:t>)</m:t>
                        </m:r>
                      </m:num>
                      <m:den>
                        <m:r>
                          <a:rPr lang="el-G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r>
                          <a:rPr lang="en-GB" sz="1600" i="1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den>
                    </m:f>
                    <m:r>
                      <m:rPr>
                        <m:nor/>
                      </m:rPr>
                      <a:rPr lang="en-GB" sz="1600" dirty="0"/>
                      <m:t>)</m:t>
                    </m:r>
                  </m:oMath>
                </a14:m>
                <a:endParaRPr lang="en-GB" sz="1600" dirty="0"/>
              </a:p>
              <a:p>
                <a:pPr algn="ctr"/>
                <a:r>
                  <a:rPr lang="en-GB" sz="1600" dirty="0"/>
                  <a:t>                     x       normal(</a:t>
                </a:r>
                <a14:m>
                  <m:oMath xmlns:m="http://schemas.openxmlformats.org/officeDocument/2006/math">
                    <m:r>
                      <a:rPr lang="el-GR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GB" sz="1600" baseline="-25000" dirty="0"/>
                  <a:t>1</a:t>
                </a:r>
                <a:r>
                  <a:rPr lang="en-GB" sz="1600" dirty="0"/>
                  <a:t> </a:t>
                </a:r>
                <a14:m>
                  <m:oMath xmlns:m="http://schemas.openxmlformats.org/officeDocument/2006/math">
                    <m:r>
                      <a:rPr lang="en-GB" sz="160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GB" sz="1600" dirty="0"/>
                  <a:t>0,100) normal(</a:t>
                </a:r>
                <a14:m>
                  <m:oMath xmlns:m="http://schemas.openxmlformats.org/officeDocument/2006/math">
                    <m:r>
                      <a:rPr lang="el-GR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GB" sz="1600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en-GB" sz="1600">
                        <a:latin typeface="Cambria Math" panose="02040503050406030204" pitchFamily="18" charset="0"/>
                      </a:rPr>
                      <m:t>|</m:t>
                    </m:r>
                    <m:r>
                      <m:rPr>
                        <m:nor/>
                      </m:rPr>
                      <a:rPr lang="en-GB" sz="1600" dirty="0"/>
                      <m:t>0,100</m:t>
                    </m:r>
                  </m:oMath>
                </a14:m>
                <a:r>
                  <a:rPr lang="en-GB" sz="1600" dirty="0"/>
                  <a:t>)</a:t>
                </a:r>
              </a:p>
              <a:p>
                <a:pPr algn="ctr"/>
                <a:r>
                  <a:rPr lang="en-GB" sz="1600" dirty="0"/>
                  <a:t>              x       inverse gamma(</a:t>
                </a:r>
                <a14:m>
                  <m:oMath xmlns:m="http://schemas.openxmlformats.org/officeDocument/2006/math">
                    <m:r>
                      <a:rPr lang="el-GR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GB" sz="1600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GB" sz="1600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GB" sz="1600">
                        <a:latin typeface="Cambria Math" panose="02040503050406030204" pitchFamily="18" charset="0"/>
                      </a:rPr>
                      <m:t>|0.001</m:t>
                    </m:r>
                  </m:oMath>
                </a14:m>
                <a:r>
                  <a:rPr lang="en-GB" sz="1600" dirty="0"/>
                  <a:t>,0.001</a:t>
                </a:r>
                <a:r>
                  <a:rPr lang="en-GB" sz="1600" dirty="0" smtClean="0"/>
                  <a:t>)</a:t>
                </a:r>
                <a:endParaRPr lang="en-GB" sz="1600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120" y="381000"/>
                <a:ext cx="7620000" cy="999313"/>
              </a:xfrm>
              <a:prstGeom prst="rect">
                <a:avLst/>
              </a:prstGeom>
              <a:blipFill>
                <a:blip r:embed="rId3"/>
                <a:stretch>
                  <a:fillRect t="-26994" b="-736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86812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81000" y="304800"/>
            <a:ext cx="8503920" cy="28315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 smtClean="0"/>
              <a:t>Why do we need to do this again (…my head hurts)?</a:t>
            </a:r>
          </a:p>
          <a:p>
            <a:endParaRPr lang="en-GB" b="1" dirty="0"/>
          </a:p>
          <a:p>
            <a:pPr marL="285750" indent="-285750">
              <a:buFontTx/>
              <a:buChar char="-"/>
            </a:pPr>
            <a:r>
              <a:rPr lang="en-GB" u="sng" dirty="0" smtClean="0"/>
              <a:t>clear, transparent science </a:t>
            </a:r>
            <a:r>
              <a:rPr lang="en-GB" dirty="0" smtClean="0"/>
              <a:t>(What have we left out? What are our uncertainties?)</a:t>
            </a:r>
          </a:p>
          <a:p>
            <a:pPr marL="285750" indent="-285750">
              <a:buFontTx/>
              <a:buChar char="-"/>
            </a:pPr>
            <a:endParaRPr lang="en-GB" sz="800" dirty="0"/>
          </a:p>
          <a:p>
            <a:pPr marL="285750" indent="-285750">
              <a:buFontTx/>
              <a:buChar char="-"/>
            </a:pPr>
            <a:r>
              <a:rPr lang="en-GB" dirty="0" smtClean="0"/>
              <a:t>We need to be able to </a:t>
            </a:r>
            <a:r>
              <a:rPr lang="en-GB" u="sng" dirty="0" smtClean="0"/>
              <a:t>express the posterior distribution as a set of joint factored likelihoods</a:t>
            </a:r>
            <a:r>
              <a:rPr lang="en-GB" dirty="0" smtClean="0"/>
              <a:t> in order to fit our models in </a:t>
            </a:r>
            <a:r>
              <a:rPr lang="en-GB" b="1" dirty="0" smtClean="0"/>
              <a:t>any software package</a:t>
            </a:r>
          </a:p>
          <a:p>
            <a:pPr marL="285750" indent="-285750">
              <a:buFontTx/>
              <a:buChar char="-"/>
            </a:pPr>
            <a:endParaRPr lang="en-GB" sz="800" dirty="0"/>
          </a:p>
          <a:p>
            <a:pPr marL="285750" indent="-285750">
              <a:buFontTx/>
              <a:buChar char="-"/>
            </a:pPr>
            <a:r>
              <a:rPr lang="en-GB" dirty="0" smtClean="0"/>
              <a:t>E.g., JAGS – the ‘model statement’ in JAGS is the joint distribution for the posterior of your model…</a:t>
            </a:r>
          </a:p>
          <a:p>
            <a:pPr marL="285750" indent="-285750">
              <a:buFontTx/>
              <a:buChar char="-"/>
            </a:pPr>
            <a:endParaRPr lang="en-GB" dirty="0" smtClean="0"/>
          </a:p>
          <a:p>
            <a:pPr marL="285750" indent="-285750">
              <a:buFontTx/>
              <a:buChar char="-"/>
            </a:pP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b="28956"/>
          <a:stretch/>
        </p:blipFill>
        <p:spPr>
          <a:xfrm>
            <a:off x="624586" y="2667000"/>
            <a:ext cx="7738739" cy="2667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228600" y="5562600"/>
                <a:ext cx="8656320" cy="11126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r>
                          <a:rPr lang="en-GB" i="1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GB" i="1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GB" i="1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  <m:r>
                          <a:rPr lang="en-GB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</m:t>
                        </m:r>
                        <m:r>
                          <a:rPr lang="en-GB">
                            <a:latin typeface="Cambria Math" panose="02040503050406030204" pitchFamily="18" charset="0"/>
                          </a:rPr>
                          <m:t>|  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  </m:t>
                        </m:r>
                      </m:e>
                    </m:d>
                    <m:r>
                      <a:rPr lang="en-GB" i="1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</m:oMath>
                </a14:m>
                <a:r>
                  <a:rPr lang="en-GB" dirty="0"/>
                  <a:t>     </a:t>
                </a:r>
                <a14:m>
                  <m:oMath xmlns:m="http://schemas.openxmlformats.org/officeDocument/2006/math">
                    <m:nary>
                      <m:naryPr>
                        <m:chr m:val="∏"/>
                        <m:ctrlPr>
                          <a:rPr lang="en-GB" i="1" dirty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GB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GB" dirty="0">
                            <a:latin typeface="Cambria Math" panose="02040503050406030204" pitchFamily="18" charset="0"/>
                          </a:rPr>
                          <m:t>Poisson</m:t>
                        </m:r>
                        <m:d>
                          <m:dPr>
                            <m:endChr m:val="|"/>
                            <m:ctrlPr>
                              <a:rPr lang="en-GB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i="1" dirty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GB" i="1" baseline="-25000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GB" i="1" baseline="-25000" dirty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  <m:r>
                          <a:rPr lang="en-GB" i="1" baseline="-25000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  <m:r>
                          <m:rPr>
                            <m:sty m:val="p"/>
                          </m:rPr>
                          <a:rPr lang="en-GB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i</m:t>
                        </m:r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GB" dirty="0"/>
                  <a:t>  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GB" dirty="0"/>
                      <m:t>gamma</m:t>
                    </m:r>
                    <m:r>
                      <m:rPr>
                        <m:nor/>
                      </m:rPr>
                      <a:rPr lang="en-GB" dirty="0"/>
                      <m:t>(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GB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GB">
                        <a:latin typeface="Cambria Math" panose="02040503050406030204" pitchFamily="18" charset="0"/>
                      </a:rPr>
                      <m:t>|</m:t>
                    </m:r>
                    <m:f>
                      <m:fPr>
                        <m:ctrlPr>
                          <a:rPr lang="en-GB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GB" i="1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GB" i="1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𝑥𝑖</m:t>
                        </m:r>
                        <m:r>
                          <m:rPr>
                            <m:nor/>
                          </m:rPr>
                          <a:rPr lang="en-GB" dirty="0"/>
                          <m:t>)</m:t>
                        </m:r>
                        <m:r>
                          <a:rPr lang="en-GB" i="1" baseline="30000" dirty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r>
                          <a:rPr lang="en-GB" i="1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den>
                    </m:f>
                    <m:r>
                      <a:rPr lang="en-GB" i="1" dirty="0">
                        <a:latin typeface="Cambria Math" panose="02040503050406030204" pitchFamily="18" charset="0"/>
                      </a:rPr>
                      <m:t>,</m:t>
                    </m:r>
                    <m:f>
                      <m:fPr>
                        <m:ctrlPr>
                          <a:rPr lang="en-GB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GB" i="1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GB" i="1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𝑥𝑖</m:t>
                        </m:r>
                        <m:r>
                          <m:rPr>
                            <m:nor/>
                          </m:rPr>
                          <a:rPr lang="en-GB" dirty="0"/>
                          <m:t>)</m:t>
                        </m:r>
                      </m:num>
                      <m:den>
                        <m: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r>
                          <a:rPr lang="en-GB" i="1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den>
                    </m:f>
                    <m:r>
                      <m:rPr>
                        <m:nor/>
                      </m:rPr>
                      <a:rPr lang="en-GB" dirty="0"/>
                      <m:t>)</m:t>
                    </m:r>
                  </m:oMath>
                </a14:m>
                <a:endParaRPr lang="en-GB" dirty="0"/>
              </a:p>
              <a:p>
                <a:pPr algn="ctr"/>
                <a:r>
                  <a:rPr lang="en-GB" dirty="0"/>
                  <a:t>                     x       normal(</a:t>
                </a:r>
                <a14:m>
                  <m:oMath xmlns:m="http://schemas.openxmlformats.org/officeDocument/2006/math">
                    <m: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GB" baseline="-25000" dirty="0"/>
                  <a:t>1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r>
                      <a:rPr lang="en-GB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GB" dirty="0"/>
                  <a:t>0,100) normal(</a:t>
                </a:r>
                <a14:m>
                  <m:oMath xmlns:m="http://schemas.openxmlformats.org/officeDocument/2006/math">
                    <m: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GB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en-GB">
                        <a:latin typeface="Cambria Math" panose="02040503050406030204" pitchFamily="18" charset="0"/>
                      </a:rPr>
                      <m:t>|</m:t>
                    </m:r>
                    <m:r>
                      <m:rPr>
                        <m:nor/>
                      </m:rPr>
                      <a:rPr lang="en-GB" dirty="0"/>
                      <m:t>0,100</m:t>
                    </m:r>
                  </m:oMath>
                </a14:m>
                <a:r>
                  <a:rPr lang="en-GB" dirty="0"/>
                  <a:t>)</a:t>
                </a:r>
              </a:p>
              <a:p>
                <a:pPr algn="ctr"/>
                <a:r>
                  <a:rPr lang="en-GB" dirty="0"/>
                  <a:t>              x       inverse gamma(</a:t>
                </a:r>
                <a14:m>
                  <m:oMath xmlns:m="http://schemas.openxmlformats.org/officeDocument/2006/math">
                    <m: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GB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GB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GB">
                        <a:latin typeface="Cambria Math" panose="02040503050406030204" pitchFamily="18" charset="0"/>
                      </a:rPr>
                      <m:t>|0.001</m:t>
                    </m:r>
                  </m:oMath>
                </a14:m>
                <a:r>
                  <a:rPr lang="en-GB" dirty="0"/>
                  <a:t>,0.001</a:t>
                </a:r>
                <a:r>
                  <a:rPr lang="en-GB" dirty="0" smtClean="0"/>
                  <a:t>)</a:t>
                </a:r>
                <a:endParaRPr lang="en-GB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5562600"/>
                <a:ext cx="8656320" cy="1112677"/>
              </a:xfrm>
              <a:prstGeom prst="rect">
                <a:avLst/>
              </a:prstGeom>
              <a:blipFill>
                <a:blip r:embed="rId3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76626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3429000"/>
            <a:ext cx="813073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u="sng" dirty="0" smtClean="0">
                <a:solidFill>
                  <a:srgbClr val="C00000"/>
                </a:solidFill>
              </a:rPr>
              <a:t>data model + process model + priors </a:t>
            </a:r>
            <a:r>
              <a:rPr lang="en-GB" sz="2000" b="1" dirty="0" smtClean="0">
                <a:solidFill>
                  <a:srgbClr val="C00000"/>
                </a:solidFill>
              </a:rPr>
              <a:t>= </a:t>
            </a:r>
          </a:p>
          <a:p>
            <a:endParaRPr lang="en-GB" sz="1600" b="1" dirty="0">
              <a:solidFill>
                <a:srgbClr val="C00000"/>
              </a:solidFill>
            </a:endParaRPr>
          </a:p>
          <a:p>
            <a:r>
              <a:rPr lang="en-GB" sz="1600" b="1" dirty="0" smtClean="0">
                <a:solidFill>
                  <a:srgbClr val="C00000"/>
                </a:solidFill>
              </a:rPr>
              <a:t>full mathematical expression for: </a:t>
            </a:r>
          </a:p>
          <a:p>
            <a:endParaRPr lang="en-GB" sz="1600" b="1" dirty="0">
              <a:solidFill>
                <a:srgbClr val="C00000"/>
              </a:solidFill>
            </a:endParaRPr>
          </a:p>
          <a:p>
            <a:pPr marL="285750" indent="-285750">
              <a:buFont typeface="Calibri" panose="020F0502020204030204" pitchFamily="34" charset="0"/>
              <a:buChar char="-"/>
            </a:pPr>
            <a:r>
              <a:rPr lang="en-GB" sz="1600" b="1" dirty="0" smtClean="0">
                <a:solidFill>
                  <a:srgbClr val="C00000"/>
                </a:solidFill>
              </a:rPr>
              <a:t>our ecological process (process model), …</a:t>
            </a:r>
          </a:p>
          <a:p>
            <a:pPr marL="285750" indent="-285750">
              <a:buFont typeface="Calibri" panose="020F0502020204030204" pitchFamily="34" charset="0"/>
              <a:buChar char="-"/>
            </a:pPr>
            <a:endParaRPr lang="en-GB" sz="1600" b="1" dirty="0">
              <a:solidFill>
                <a:srgbClr val="C00000"/>
              </a:solidFill>
            </a:endParaRPr>
          </a:p>
          <a:p>
            <a:pPr marL="285750" indent="-285750">
              <a:buFont typeface="Calibri" panose="020F0502020204030204" pitchFamily="34" charset="0"/>
              <a:buChar char="-"/>
            </a:pPr>
            <a:r>
              <a:rPr lang="en-GB" sz="1600" b="1" dirty="0" smtClean="0">
                <a:solidFill>
                  <a:srgbClr val="C00000"/>
                </a:solidFill>
              </a:rPr>
              <a:t>linked to data (data model), …</a:t>
            </a:r>
          </a:p>
          <a:p>
            <a:pPr marL="285750" indent="-285750">
              <a:buFont typeface="Calibri" panose="020F0502020204030204" pitchFamily="34" charset="0"/>
              <a:buChar char="-"/>
            </a:pPr>
            <a:endParaRPr lang="en-GB" sz="1600" b="1" dirty="0">
              <a:solidFill>
                <a:srgbClr val="C00000"/>
              </a:solidFill>
            </a:endParaRPr>
          </a:p>
          <a:p>
            <a:pPr marL="285750" indent="-285750">
              <a:buFont typeface="Calibri" panose="020F0502020204030204" pitchFamily="34" charset="0"/>
              <a:buChar char="-"/>
            </a:pPr>
            <a:r>
              <a:rPr lang="en-GB" sz="1600" b="1" dirty="0" smtClean="0">
                <a:solidFill>
                  <a:srgbClr val="C00000"/>
                </a:solidFill>
              </a:rPr>
              <a:t>in a way that includes all sources of uncertainty (observation uncertainty and process uncertainty), …</a:t>
            </a:r>
          </a:p>
          <a:p>
            <a:pPr marL="285750" indent="-285750">
              <a:buFont typeface="Calibri" panose="020F0502020204030204" pitchFamily="34" charset="0"/>
              <a:buChar char="-"/>
            </a:pPr>
            <a:endParaRPr lang="en-GB" sz="1600" b="1" dirty="0">
              <a:solidFill>
                <a:srgbClr val="C00000"/>
              </a:solidFill>
            </a:endParaRPr>
          </a:p>
          <a:p>
            <a:pPr marL="285750" indent="-285750">
              <a:buFont typeface="Calibri" panose="020F0502020204030204" pitchFamily="34" charset="0"/>
              <a:buChar char="-"/>
            </a:pPr>
            <a:r>
              <a:rPr lang="en-GB" sz="1600" b="1" dirty="0" smtClean="0">
                <a:solidFill>
                  <a:srgbClr val="C00000"/>
                </a:solidFill>
              </a:rPr>
              <a:t>and allows us to include prior understanding (priors)</a:t>
            </a:r>
            <a:endParaRPr lang="en-GB" sz="1600" b="1" dirty="0">
              <a:solidFill>
                <a:srgbClr val="C0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b="15190"/>
          <a:stretch/>
        </p:blipFill>
        <p:spPr>
          <a:xfrm>
            <a:off x="1676400" y="1524000"/>
            <a:ext cx="5419725" cy="1276350"/>
          </a:xfrm>
          <a:prstGeom prst="rect">
            <a:avLst/>
          </a:prstGeom>
        </p:spPr>
      </p:pic>
      <p:sp>
        <p:nvSpPr>
          <p:cNvPr id="4" name="Left Brace 3"/>
          <p:cNvSpPr/>
          <p:nvPr/>
        </p:nvSpPr>
        <p:spPr>
          <a:xfrm rot="5400000">
            <a:off x="4774294" y="693056"/>
            <a:ext cx="228600" cy="1699988"/>
          </a:xfrm>
          <a:prstGeom prst="leftBrace">
            <a:avLst>
              <a:gd name="adj1" fmla="val 0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4419600" y="1143000"/>
            <a:ext cx="990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b="1" dirty="0" smtClean="0">
                <a:solidFill>
                  <a:schemeClr val="tx2"/>
                </a:solidFill>
              </a:rPr>
              <a:t>Likelihood</a:t>
            </a:r>
            <a:endParaRPr lang="en-GB" sz="11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0024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8600" y="152400"/>
            <a:ext cx="853440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u="sng" dirty="0" smtClean="0"/>
              <a:t>Summary</a:t>
            </a:r>
            <a:r>
              <a:rPr lang="en-GB" sz="2400" b="1" dirty="0" smtClean="0"/>
              <a:t>: how does this help us with ecological models?</a:t>
            </a:r>
          </a:p>
          <a:p>
            <a:endParaRPr lang="en-GB" sz="800" dirty="0"/>
          </a:p>
          <a:p>
            <a:pPr marL="285750" indent="-285750">
              <a:buFontTx/>
              <a:buChar char="-"/>
            </a:pPr>
            <a:r>
              <a:rPr lang="en-GB" dirty="0" smtClean="0"/>
              <a:t>We use our knowledge of: </a:t>
            </a:r>
          </a:p>
          <a:p>
            <a:pPr marL="285750" indent="-285750">
              <a:buFontTx/>
              <a:buChar char="-"/>
            </a:pPr>
            <a:endParaRPr lang="en-GB" sz="800" dirty="0" smtClean="0"/>
          </a:p>
          <a:p>
            <a:pPr marL="742950" lvl="1" indent="-285750">
              <a:buFontTx/>
              <a:buChar char="-"/>
            </a:pPr>
            <a:r>
              <a:rPr lang="en-GB" dirty="0" smtClean="0"/>
              <a:t>ecological systems (the context)</a:t>
            </a:r>
          </a:p>
          <a:p>
            <a:pPr marL="742950" lvl="1" indent="-285750">
              <a:buFontTx/>
              <a:buChar char="-"/>
            </a:pPr>
            <a:endParaRPr lang="en-GB" dirty="0" smtClean="0"/>
          </a:p>
          <a:p>
            <a:pPr marL="742950" lvl="1" indent="-285750">
              <a:buFontTx/>
              <a:buChar char="-"/>
            </a:pPr>
            <a:r>
              <a:rPr lang="en-GB" dirty="0" smtClean="0"/>
              <a:t>the ecological process</a:t>
            </a:r>
          </a:p>
          <a:p>
            <a:pPr marL="742950" lvl="1" indent="-285750">
              <a:buFontTx/>
              <a:buChar char="-"/>
            </a:pPr>
            <a:endParaRPr lang="en-GB" dirty="0" smtClean="0"/>
          </a:p>
          <a:p>
            <a:pPr marL="742950" lvl="1" indent="-285750">
              <a:buFontTx/>
              <a:buChar char="-"/>
            </a:pPr>
            <a:r>
              <a:rPr lang="en-GB" dirty="0" smtClean="0"/>
              <a:t>how we observe the process</a:t>
            </a:r>
          </a:p>
          <a:p>
            <a:pPr marL="742950" lvl="1" indent="-285750">
              <a:buFontTx/>
              <a:buChar char="-"/>
            </a:pPr>
            <a:endParaRPr lang="en-GB" dirty="0" smtClean="0"/>
          </a:p>
          <a:p>
            <a:pPr marL="742950" lvl="1" indent="-285750">
              <a:buFontTx/>
              <a:buChar char="-"/>
            </a:pPr>
            <a:r>
              <a:rPr lang="en-GB" dirty="0" smtClean="0"/>
              <a:t>the assumptions we make to simplify it </a:t>
            </a:r>
          </a:p>
          <a:p>
            <a:pPr lvl="1"/>
            <a:r>
              <a:rPr lang="en-GB" dirty="0"/>
              <a:t> </a:t>
            </a:r>
            <a:r>
              <a:rPr lang="en-GB" dirty="0" smtClean="0"/>
              <a:t>    (represent it as a model) and the parts we </a:t>
            </a:r>
          </a:p>
          <a:p>
            <a:pPr lvl="1"/>
            <a:r>
              <a:rPr lang="en-GB" dirty="0"/>
              <a:t> </a:t>
            </a:r>
            <a:r>
              <a:rPr lang="en-GB" dirty="0" smtClean="0"/>
              <a:t>    have left out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72" y="3974722"/>
            <a:ext cx="6158128" cy="1892678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6309029" y="3974722"/>
            <a:ext cx="2682571" cy="2121278"/>
            <a:chOff x="5410200" y="2450722"/>
            <a:chExt cx="2682571" cy="2121278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3"/>
            <a:srcRect b="51022"/>
            <a:stretch/>
          </p:blipFill>
          <p:spPr>
            <a:xfrm>
              <a:off x="5410200" y="2450722"/>
              <a:ext cx="2682571" cy="2121278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5410200" y="2450722"/>
              <a:ext cx="2667000" cy="2112764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0200" y="1008505"/>
            <a:ext cx="3199857" cy="211569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76200" y="3974722"/>
            <a:ext cx="762000" cy="3686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0205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27553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8200" y="762000"/>
            <a:ext cx="761999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3600" b="1" dirty="0" smtClean="0"/>
              <a:t>Part 2: implementing our model using MCMC (R and JAGS)</a:t>
            </a:r>
            <a:endParaRPr lang="en-GB" sz="36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t="50296" b="24424"/>
          <a:stretch/>
        </p:blipFill>
        <p:spPr>
          <a:xfrm>
            <a:off x="744682" y="3124199"/>
            <a:ext cx="3733800" cy="152400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876800" y="3429000"/>
            <a:ext cx="3581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u="sng" dirty="0" smtClean="0">
                <a:solidFill>
                  <a:srgbClr val="C00000"/>
                </a:solidFill>
              </a:rPr>
              <a:t>Implement the model </a:t>
            </a:r>
            <a:r>
              <a:rPr lang="en-GB" dirty="0" smtClean="0">
                <a:solidFill>
                  <a:srgbClr val="C00000"/>
                </a:solidFill>
              </a:rPr>
              <a:t>using your expression for the posterior and joint distributions</a:t>
            </a:r>
            <a:endParaRPr lang="en-GB" dirty="0">
              <a:solidFill>
                <a:srgbClr val="C0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04800" y="3048000"/>
            <a:ext cx="8610600" cy="182880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228600" y="5562600"/>
                <a:ext cx="8656320" cy="11126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r>
                          <a:rPr lang="en-GB" i="1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GB" i="1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GB" i="1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  <m:r>
                          <a:rPr lang="en-GB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</m:t>
                        </m:r>
                        <m:r>
                          <a:rPr lang="en-GB">
                            <a:latin typeface="Cambria Math" panose="02040503050406030204" pitchFamily="18" charset="0"/>
                          </a:rPr>
                          <m:t>|  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  </m:t>
                        </m:r>
                      </m:e>
                    </m:d>
                    <m:r>
                      <a:rPr lang="en-GB" i="1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</m:oMath>
                </a14:m>
                <a:r>
                  <a:rPr lang="en-GB" dirty="0"/>
                  <a:t>     </a:t>
                </a:r>
                <a14:m>
                  <m:oMath xmlns:m="http://schemas.openxmlformats.org/officeDocument/2006/math">
                    <m:nary>
                      <m:naryPr>
                        <m:chr m:val="∏"/>
                        <m:ctrlPr>
                          <a:rPr lang="en-GB" i="1" dirty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GB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GB" dirty="0">
                            <a:latin typeface="Cambria Math" panose="02040503050406030204" pitchFamily="18" charset="0"/>
                          </a:rPr>
                          <m:t>Poisson</m:t>
                        </m:r>
                        <m:d>
                          <m:dPr>
                            <m:endChr m:val="|"/>
                            <m:ctrlPr>
                              <a:rPr lang="en-GB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i="1" dirty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GB" i="1" baseline="-25000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GB" i="1" baseline="-25000" dirty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  <m:r>
                          <a:rPr lang="en-GB" i="1" baseline="-25000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  <m:r>
                          <m:rPr>
                            <m:sty m:val="p"/>
                          </m:rPr>
                          <a:rPr lang="en-GB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i</m:t>
                        </m:r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GB" dirty="0"/>
                  <a:t>  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GB" dirty="0"/>
                      <m:t>gamma</m:t>
                    </m:r>
                    <m:r>
                      <m:rPr>
                        <m:nor/>
                      </m:rPr>
                      <a:rPr lang="en-GB" dirty="0"/>
                      <m:t>(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GB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GB">
                        <a:latin typeface="Cambria Math" panose="02040503050406030204" pitchFamily="18" charset="0"/>
                      </a:rPr>
                      <m:t>|</m:t>
                    </m:r>
                    <m:f>
                      <m:fPr>
                        <m:ctrlPr>
                          <a:rPr lang="en-GB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GB" i="1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GB" i="1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𝑥𝑖</m:t>
                        </m:r>
                        <m:r>
                          <m:rPr>
                            <m:nor/>
                          </m:rPr>
                          <a:rPr lang="en-GB" dirty="0"/>
                          <m:t>)</m:t>
                        </m:r>
                        <m:r>
                          <a:rPr lang="en-GB" i="1" baseline="30000" dirty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r>
                          <a:rPr lang="en-GB" i="1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den>
                    </m:f>
                    <m:r>
                      <a:rPr lang="en-GB" i="1" dirty="0">
                        <a:latin typeface="Cambria Math" panose="02040503050406030204" pitchFamily="18" charset="0"/>
                      </a:rPr>
                      <m:t>,</m:t>
                    </m:r>
                    <m:f>
                      <m:fPr>
                        <m:ctrlPr>
                          <a:rPr lang="en-GB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GB" i="1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GB" i="1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𝑥𝑖</m:t>
                        </m:r>
                        <m:r>
                          <m:rPr>
                            <m:nor/>
                          </m:rPr>
                          <a:rPr lang="en-GB" dirty="0"/>
                          <m:t>)</m:t>
                        </m:r>
                      </m:num>
                      <m:den>
                        <m: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r>
                          <a:rPr lang="en-GB" i="1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den>
                    </m:f>
                    <m:r>
                      <m:rPr>
                        <m:nor/>
                      </m:rPr>
                      <a:rPr lang="en-GB" dirty="0"/>
                      <m:t>)</m:t>
                    </m:r>
                  </m:oMath>
                </a14:m>
                <a:endParaRPr lang="en-GB" dirty="0"/>
              </a:p>
              <a:p>
                <a:pPr algn="ctr"/>
                <a:r>
                  <a:rPr lang="en-GB" dirty="0"/>
                  <a:t>                     x       normal(</a:t>
                </a:r>
                <a14:m>
                  <m:oMath xmlns:m="http://schemas.openxmlformats.org/officeDocument/2006/math">
                    <m: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GB" baseline="-25000" dirty="0"/>
                  <a:t>1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r>
                      <a:rPr lang="en-GB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GB" dirty="0"/>
                  <a:t>0,100) normal(</a:t>
                </a:r>
                <a14:m>
                  <m:oMath xmlns:m="http://schemas.openxmlformats.org/officeDocument/2006/math">
                    <m: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GB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en-GB">
                        <a:latin typeface="Cambria Math" panose="02040503050406030204" pitchFamily="18" charset="0"/>
                      </a:rPr>
                      <m:t>|</m:t>
                    </m:r>
                    <m:r>
                      <m:rPr>
                        <m:nor/>
                      </m:rPr>
                      <a:rPr lang="en-GB" dirty="0"/>
                      <m:t>0,100</m:t>
                    </m:r>
                  </m:oMath>
                </a14:m>
                <a:r>
                  <a:rPr lang="en-GB" dirty="0"/>
                  <a:t>)</a:t>
                </a:r>
              </a:p>
              <a:p>
                <a:pPr algn="ctr"/>
                <a:r>
                  <a:rPr lang="en-GB" dirty="0"/>
                  <a:t>              x       inverse gamma(</a:t>
                </a:r>
                <a14:m>
                  <m:oMath xmlns:m="http://schemas.openxmlformats.org/officeDocument/2006/math">
                    <m: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GB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GB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GB">
                        <a:latin typeface="Cambria Math" panose="02040503050406030204" pitchFamily="18" charset="0"/>
                      </a:rPr>
                      <m:t>|0.001</m:t>
                    </m:r>
                  </m:oMath>
                </a14:m>
                <a:r>
                  <a:rPr lang="en-GB" dirty="0"/>
                  <a:t>,0.001</a:t>
                </a:r>
                <a:r>
                  <a:rPr lang="en-GB" dirty="0" smtClean="0"/>
                  <a:t>)</a:t>
                </a:r>
                <a:endParaRPr lang="en-GB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5562600"/>
                <a:ext cx="8656320" cy="1112677"/>
              </a:xfrm>
              <a:prstGeom prst="rect">
                <a:avLst/>
              </a:prstGeom>
              <a:blipFill>
                <a:blip r:embed="rId3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97852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95400" y="1295400"/>
            <a:ext cx="6629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b="1" dirty="0" smtClean="0"/>
              <a:t>PRACTICAL</a:t>
            </a:r>
          </a:p>
        </p:txBody>
      </p:sp>
    </p:spTree>
    <p:extLst>
      <p:ext uri="{BB962C8B-B14F-4D97-AF65-F5344CB8AC3E}">
        <p14:creationId xmlns:p14="http://schemas.microsoft.com/office/powerpoint/2010/main" val="60412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4800" y="838200"/>
            <a:ext cx="853440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smtClean="0"/>
              <a:t>Ecological research commonly has to deal with issues such as:</a:t>
            </a:r>
          </a:p>
          <a:p>
            <a:endParaRPr lang="en-GB" b="1" dirty="0"/>
          </a:p>
          <a:p>
            <a:pPr marL="285750" indent="-285750">
              <a:buFontTx/>
              <a:buChar char="-"/>
            </a:pPr>
            <a:r>
              <a:rPr lang="en-GB" u="sng" dirty="0" smtClean="0"/>
              <a:t>Variation among individuals </a:t>
            </a:r>
            <a:r>
              <a:rPr lang="en-GB" dirty="0" smtClean="0"/>
              <a:t>(e.g., location or genotype)</a:t>
            </a:r>
          </a:p>
          <a:p>
            <a:pPr marL="285750" indent="-285750">
              <a:buFontTx/>
              <a:buChar char="-"/>
            </a:pPr>
            <a:endParaRPr lang="en-GB" dirty="0" smtClean="0"/>
          </a:p>
          <a:p>
            <a:pPr marL="285750" indent="-285750">
              <a:buFontTx/>
              <a:buChar char="-"/>
            </a:pPr>
            <a:r>
              <a:rPr lang="en-GB" dirty="0" smtClean="0"/>
              <a:t>Ecological processes operating at </a:t>
            </a:r>
            <a:r>
              <a:rPr lang="en-GB" u="sng" dirty="0" smtClean="0"/>
              <a:t>more than one spatial scale </a:t>
            </a:r>
            <a:r>
              <a:rPr lang="en-GB" dirty="0" smtClean="0"/>
              <a:t>(plot → habitat type) or </a:t>
            </a:r>
            <a:r>
              <a:rPr lang="en-GB" u="sng" dirty="0" smtClean="0"/>
              <a:t>level of ecological organisation </a:t>
            </a:r>
            <a:r>
              <a:rPr lang="en-GB" dirty="0" smtClean="0"/>
              <a:t>(individuals → populations → communities)</a:t>
            </a:r>
          </a:p>
          <a:p>
            <a:pPr marL="285750" indent="-285750">
              <a:buFontTx/>
              <a:buChar char="-"/>
            </a:pPr>
            <a:endParaRPr lang="en-GB" dirty="0" smtClean="0"/>
          </a:p>
          <a:p>
            <a:pPr marL="285750" indent="-285750">
              <a:buFontTx/>
              <a:buChar char="-"/>
            </a:pPr>
            <a:r>
              <a:rPr lang="en-GB" dirty="0" smtClean="0"/>
              <a:t>The need to accommodate </a:t>
            </a:r>
            <a:r>
              <a:rPr lang="en-GB" u="sng" dirty="0" smtClean="0"/>
              <a:t>uncertainty arising from modelling a process </a:t>
            </a:r>
            <a:r>
              <a:rPr lang="en-GB" b="1" i="1" u="sng" dirty="0" smtClean="0"/>
              <a:t>as well as </a:t>
            </a:r>
            <a:r>
              <a:rPr lang="en-GB" u="sng" dirty="0" smtClean="0"/>
              <a:t>uncertainty derived from imperfect observations</a:t>
            </a:r>
          </a:p>
          <a:p>
            <a:pPr marL="285750" indent="-285750">
              <a:buFontTx/>
              <a:buChar char="-"/>
            </a:pPr>
            <a:endParaRPr lang="en-GB" dirty="0" smtClean="0"/>
          </a:p>
          <a:p>
            <a:pPr marL="285750" indent="-285750">
              <a:buFontTx/>
              <a:buChar char="-"/>
            </a:pPr>
            <a:r>
              <a:rPr lang="en-GB" dirty="0" smtClean="0"/>
              <a:t>Dealing with </a:t>
            </a:r>
            <a:r>
              <a:rPr lang="en-GB" u="sng" dirty="0" smtClean="0"/>
              <a:t>changes in state that cannot be observed directly </a:t>
            </a:r>
            <a:r>
              <a:rPr lang="en-GB" dirty="0" smtClean="0"/>
              <a:t>(age transitions of individuals that are hard to observe)</a:t>
            </a:r>
          </a:p>
          <a:p>
            <a:pPr marL="285750" indent="-285750">
              <a:buFontTx/>
              <a:buChar char="-"/>
            </a:pPr>
            <a:endParaRPr lang="en-GB" dirty="0"/>
          </a:p>
          <a:p>
            <a:pPr algn="ctr"/>
            <a:r>
              <a:rPr lang="en-GB" sz="2400" b="1" dirty="0" smtClean="0"/>
              <a:t>Hierarchical models provide a natural framework for addressing all of these issues</a:t>
            </a:r>
          </a:p>
          <a:p>
            <a:pPr marL="285750" indent="-285750">
              <a:buFontTx/>
              <a:buChar char="-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22030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37744" y="457200"/>
            <a:ext cx="8296656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 smtClean="0"/>
              <a:t>Modelling </a:t>
            </a:r>
            <a:r>
              <a:rPr lang="en-GB" b="1" dirty="0"/>
              <a:t>light limitation of </a:t>
            </a:r>
            <a:r>
              <a:rPr lang="en-GB" b="1" dirty="0" smtClean="0"/>
              <a:t>tree growth</a:t>
            </a:r>
          </a:p>
          <a:p>
            <a:endParaRPr lang="en-GB" b="1" dirty="0"/>
          </a:p>
          <a:p>
            <a:r>
              <a:rPr lang="en-GB" dirty="0"/>
              <a:t>The relationship between tree growth rate and light tends to be non-linear, approaching an asymptote under high light </a:t>
            </a:r>
            <a:r>
              <a:rPr lang="en-GB" dirty="0" smtClean="0"/>
              <a:t>conditions</a:t>
            </a:r>
          </a:p>
          <a:p>
            <a:endParaRPr lang="en-GB" dirty="0"/>
          </a:p>
          <a:p>
            <a:r>
              <a:rPr lang="en-GB" dirty="0"/>
              <a:t>Here, we model this simple curve using a Bayesian approach, where our response (</a:t>
            </a:r>
            <a:r>
              <a:rPr lang="en-GB" i="1" dirty="0"/>
              <a:t>y</a:t>
            </a:r>
            <a:r>
              <a:rPr lang="en-GB" dirty="0"/>
              <a:t>) is observed growth rate and our only predictor variable is light (</a:t>
            </a:r>
            <a:r>
              <a:rPr lang="en-GB" i="1" dirty="0"/>
              <a:t>L</a:t>
            </a:r>
            <a:r>
              <a:rPr lang="en-GB" dirty="0" smtClean="0"/>
              <a:t>) = </a:t>
            </a:r>
            <a:r>
              <a:rPr lang="en-GB" b="1" u="sng" dirty="0" smtClean="0"/>
              <a:t>process model</a:t>
            </a:r>
            <a:endParaRPr lang="en-GB" b="1" u="sng" dirty="0"/>
          </a:p>
        </p:txBody>
      </p:sp>
      <p:pic>
        <p:nvPicPr>
          <p:cNvPr id="4" name="Picture 3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875" t="9033" b="10967"/>
          <a:stretch/>
        </p:blipFill>
        <p:spPr>
          <a:xfrm>
            <a:off x="5568663" y="3512403"/>
            <a:ext cx="3352800" cy="2743200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20" r="58062" b="70280"/>
          <a:stretch/>
        </p:blipFill>
        <p:spPr>
          <a:xfrm>
            <a:off x="3494499" y="3817203"/>
            <a:ext cx="1892808" cy="1066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398520" y="3355538"/>
            <a:ext cx="1676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 err="1" smtClean="0"/>
              <a:t>Michealis-Menton</a:t>
            </a:r>
            <a:r>
              <a:rPr lang="en-GB" sz="1200" dirty="0" smtClean="0"/>
              <a:t> equation</a:t>
            </a:r>
            <a:endParaRPr lang="en-GB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237744" y="4960203"/>
                <a:ext cx="48006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GB" sz="1600" i="1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</a:t>
                </a:r>
                <a:r>
                  <a:rPr lang="en-GB" sz="16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max. growth at infinite light</a:t>
                </a:r>
                <a:r>
                  <a:rPr lang="en-GB" sz="1600" i="1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GB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GB" sz="1600" b="0" i="1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</a:t>
                </a:r>
                <a:r>
                  <a:rPr lang="en-GB" sz="1600" b="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rate at which curve tails off</a:t>
                </a:r>
                <a:endParaRPr lang="en-GB" sz="16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  <m:r>
                        <a:rPr lang="en-GB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GB" sz="16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light</m:t>
                      </m:r>
                      <m:r>
                        <a:rPr lang="en-GB" sz="16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GB" sz="16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level</m:t>
                      </m:r>
                      <m:r>
                        <a:rPr lang="en-GB" sz="16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GB" sz="16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at</m:t>
                      </m:r>
                      <m:r>
                        <a:rPr lang="en-GB" sz="16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GB" sz="16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which</m:t>
                      </m:r>
                      <m:r>
                        <a:rPr lang="en-GB" sz="16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GB" sz="16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growth</m:t>
                      </m:r>
                      <m:r>
                        <a:rPr lang="en-GB" sz="16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GB" sz="16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is</m:t>
                      </m:r>
                      <m:r>
                        <a:rPr lang="en-GB" sz="16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GB" sz="16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zero</m:t>
                      </m:r>
                      <m:r>
                        <a:rPr lang="en-GB" sz="16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(</m:t>
                      </m:r>
                      <m:r>
                        <m:rPr>
                          <m:sty m:val="p"/>
                        </m:rPr>
                        <a:rPr lang="en-GB" sz="16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x</m:t>
                      </m:r>
                      <m:r>
                        <a:rPr lang="en-GB" sz="16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GB" sz="16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intercept</m:t>
                      </m:r>
                      <m:r>
                        <a:rPr lang="en-GB" sz="16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1600" i="1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744" y="4960203"/>
                <a:ext cx="4800600" cy="830997"/>
              </a:xfrm>
              <a:prstGeom prst="rect">
                <a:avLst/>
              </a:prstGeom>
              <a:blipFill>
                <a:blip r:embed="rId3"/>
                <a:stretch>
                  <a:fillRect t="-2941" b="-367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243840" y="4091520"/>
                <a:ext cx="306930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GB" dirty="0" smtClean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Process model = </a:t>
                </a:r>
                <a14:m>
                  <m:oMath xmlns:m="http://schemas.openxmlformats.org/officeDocument/2006/math">
                    <m:r>
                      <a:rPr lang="en-GB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r>
                      <a:rPr lang="en-GB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𝐿𝑖</m:t>
                    </m:r>
                  </m:oMath>
                </a14:m>
                <a:r>
                  <a:rPr lang="en-GB" dirty="0" smtClean="0">
                    <a:solidFill>
                      <a:schemeClr val="tx1"/>
                    </a:solidFill>
                  </a:rPr>
                  <a:t>) =</a:t>
                </a:r>
                <a:endParaRPr lang="en-GB" baseline="-25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840" y="4091520"/>
                <a:ext cx="3069303" cy="369332"/>
              </a:xfrm>
              <a:prstGeom prst="rect">
                <a:avLst/>
              </a:prstGeom>
              <a:blipFill>
                <a:blip r:embed="rId4"/>
                <a:stretch>
                  <a:fillRect l="-1193" t="-8197" r="-1392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28145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/>
          <p:cNvSpPr/>
          <p:nvPr/>
        </p:nvSpPr>
        <p:spPr>
          <a:xfrm>
            <a:off x="1896998" y="4518483"/>
            <a:ext cx="5410200" cy="66311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896998" y="3386449"/>
            <a:ext cx="5410200" cy="66311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/>
        </p:nvSpPr>
        <p:spPr>
          <a:xfrm>
            <a:off x="1896998" y="2273273"/>
            <a:ext cx="5410200" cy="66311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435601" y="2373166"/>
                <a:ext cx="533400" cy="3629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GB" i="1" baseline="-25000" dirty="0" smtClean="0"/>
                  <a:t>i</a:t>
                </a:r>
                <a:endParaRPr lang="en-GB" i="1" baseline="-250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5601" y="2373166"/>
                <a:ext cx="533400" cy="362984"/>
              </a:xfrm>
              <a:prstGeom prst="rect">
                <a:avLst/>
              </a:prstGeom>
              <a:blipFill>
                <a:blip r:embed="rId2"/>
                <a:stretch>
                  <a:fillRect b="-2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5365276" y="4635302"/>
                <a:ext cx="533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GB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GB" i="1" baseline="-250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5276" y="4635302"/>
                <a:ext cx="533400" cy="369332"/>
              </a:xfrm>
              <a:prstGeom prst="rect">
                <a:avLst/>
              </a:prstGeom>
              <a:blipFill>
                <a:blip r:embed="rId3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/>
          <p:cNvCxnSpPr/>
          <p:nvPr/>
        </p:nvCxnSpPr>
        <p:spPr>
          <a:xfrm flipV="1">
            <a:off x="4699635" y="2803369"/>
            <a:ext cx="0" cy="770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3328035" y="4676256"/>
                <a:ext cx="533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GB" i="1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8035" y="4676256"/>
                <a:ext cx="533400" cy="369332"/>
              </a:xfrm>
              <a:prstGeom prst="rect">
                <a:avLst/>
              </a:prstGeom>
              <a:blipFill>
                <a:blip r:embed="rId4"/>
                <a:stretch>
                  <a:fillRect l="-18391" r="-6897" b="-327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/>
          <p:cNvCxnSpPr>
            <a:stCxn id="49" idx="0"/>
          </p:cNvCxnSpPr>
          <p:nvPr/>
        </p:nvCxnSpPr>
        <p:spPr>
          <a:xfrm flipV="1">
            <a:off x="2544149" y="2723178"/>
            <a:ext cx="1946005" cy="19313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6240398" y="2525566"/>
            <a:ext cx="838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 smtClean="0"/>
              <a:t>Data</a:t>
            </a:r>
            <a:endParaRPr lang="en-GB" sz="1400" dirty="0"/>
          </a:p>
        </p:txBody>
      </p:sp>
      <p:sp>
        <p:nvSpPr>
          <p:cNvPr id="14" name="TextBox 13"/>
          <p:cNvSpPr txBox="1"/>
          <p:nvPr/>
        </p:nvSpPr>
        <p:spPr>
          <a:xfrm>
            <a:off x="6240398" y="3563652"/>
            <a:ext cx="10420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 smtClean="0"/>
              <a:t>Process</a:t>
            </a:r>
            <a:endParaRPr lang="en-GB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2920364" y="2369931"/>
                <a:ext cx="533400" cy="3629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GB" i="1" baseline="-25000" dirty="0" smtClean="0"/>
                  <a:t>i</a:t>
                </a:r>
                <a:endParaRPr lang="en-GB" i="1" baseline="-25000" dirty="0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0364" y="2369931"/>
                <a:ext cx="533400" cy="362984"/>
              </a:xfrm>
              <a:prstGeom prst="rect">
                <a:avLst/>
              </a:prstGeom>
              <a:blipFill>
                <a:blip r:embed="rId5"/>
                <a:stretch>
                  <a:fillRect b="-2542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/>
          <p:cNvCxnSpPr>
            <a:stCxn id="27" idx="3"/>
            <a:endCxn id="6" idx="1"/>
          </p:cNvCxnSpPr>
          <p:nvPr/>
        </p:nvCxnSpPr>
        <p:spPr>
          <a:xfrm>
            <a:off x="3453764" y="2551423"/>
            <a:ext cx="981837" cy="3235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237760" y="122476"/>
            <a:ext cx="86014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 smtClean="0"/>
              <a:t>Hierarchical Bayesian model…</a:t>
            </a:r>
            <a:endParaRPr lang="en-GB" b="1" dirty="0"/>
          </a:p>
        </p:txBody>
      </p:sp>
      <p:sp>
        <p:nvSpPr>
          <p:cNvPr id="32" name="TextBox 31"/>
          <p:cNvSpPr txBox="1"/>
          <p:nvPr/>
        </p:nvSpPr>
        <p:spPr>
          <a:xfrm>
            <a:off x="1080132" y="1462090"/>
            <a:ext cx="34804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>
                <a:solidFill>
                  <a:srgbClr val="C00000"/>
                </a:solidFill>
              </a:rPr>
              <a:t>Dotted line because we are assuming the covariate is known and fixed – it does not appear in the joint distribution for the posterior…</a:t>
            </a:r>
            <a:endParaRPr lang="en-GB" sz="1200" dirty="0">
              <a:solidFill>
                <a:srgbClr val="C00000"/>
              </a:solidFill>
            </a:endParaRPr>
          </a:p>
        </p:txBody>
      </p:sp>
      <p:cxnSp>
        <p:nvCxnSpPr>
          <p:cNvPr id="34" name="Straight Arrow Connector 33"/>
          <p:cNvCxnSpPr/>
          <p:nvPr/>
        </p:nvCxnSpPr>
        <p:spPr>
          <a:xfrm>
            <a:off x="3276600" y="1982950"/>
            <a:ext cx="584835" cy="40879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8084703" y="3817799"/>
            <a:ext cx="9068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>
                <a:solidFill>
                  <a:srgbClr val="C00000"/>
                </a:solidFill>
              </a:rPr>
              <a:t>Process uncertainty</a:t>
            </a:r>
            <a:endParaRPr lang="en-GB" sz="1200" dirty="0">
              <a:solidFill>
                <a:srgbClr val="C00000"/>
              </a:solidFill>
            </a:endParaRPr>
          </a:p>
        </p:txBody>
      </p:sp>
      <p:cxnSp>
        <p:nvCxnSpPr>
          <p:cNvPr id="45" name="Straight Arrow Connector 44"/>
          <p:cNvCxnSpPr/>
          <p:nvPr/>
        </p:nvCxnSpPr>
        <p:spPr>
          <a:xfrm flipH="1">
            <a:off x="5687260" y="4158351"/>
            <a:ext cx="2256091" cy="53340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6240398" y="4823449"/>
            <a:ext cx="10420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 smtClean="0"/>
              <a:t>Priors</a:t>
            </a:r>
            <a:endParaRPr lang="en-GB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/>
              <p:cNvSpPr/>
              <p:nvPr/>
            </p:nvSpPr>
            <p:spPr>
              <a:xfrm>
                <a:off x="4490154" y="3543327"/>
                <a:ext cx="41960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GB" i="1" baseline="-25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8" name="Rectangle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0154" y="3543327"/>
                <a:ext cx="419602" cy="369332"/>
              </a:xfrm>
              <a:prstGeom prst="rect">
                <a:avLst/>
              </a:prstGeom>
              <a:blipFill>
                <a:blip r:embed="rId6"/>
                <a:stretch>
                  <a:fillRect b="-327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 48"/>
              <p:cNvSpPr/>
              <p:nvPr/>
            </p:nvSpPr>
            <p:spPr>
              <a:xfrm>
                <a:off x="2318767" y="4654524"/>
                <a:ext cx="45076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  <m:r>
                        <m:rPr>
                          <m:sty m:val="p"/>
                        </m:rPr>
                        <a:rPr lang="en-GB" baseline="-25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o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9" name="Rectangle 4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8767" y="4654524"/>
                <a:ext cx="450764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Straight Arrow Connector 52"/>
          <p:cNvCxnSpPr>
            <a:stCxn id="8" idx="0"/>
          </p:cNvCxnSpPr>
          <p:nvPr/>
        </p:nvCxnSpPr>
        <p:spPr>
          <a:xfrm flipH="1" flipV="1">
            <a:off x="4840988" y="3817799"/>
            <a:ext cx="790988" cy="8175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11" idx="0"/>
          </p:cNvCxnSpPr>
          <p:nvPr/>
        </p:nvCxnSpPr>
        <p:spPr>
          <a:xfrm flipV="1">
            <a:off x="3594735" y="3805814"/>
            <a:ext cx="963549" cy="8704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165186" y="4630089"/>
            <a:ext cx="11048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>
                <a:solidFill>
                  <a:srgbClr val="C00000"/>
                </a:solidFill>
              </a:rPr>
              <a:t>Observation uncertainty</a:t>
            </a:r>
            <a:endParaRPr lang="en-GB" sz="1200" dirty="0">
              <a:solidFill>
                <a:srgbClr val="C00000"/>
              </a:solidFill>
            </a:endParaRPr>
          </a:p>
        </p:txBody>
      </p:sp>
      <p:cxnSp>
        <p:nvCxnSpPr>
          <p:cNvPr id="58" name="Straight Arrow Connector 57"/>
          <p:cNvCxnSpPr/>
          <p:nvPr/>
        </p:nvCxnSpPr>
        <p:spPr>
          <a:xfrm flipV="1">
            <a:off x="1133712" y="4850041"/>
            <a:ext cx="1095800" cy="1088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7971091" y="2743200"/>
            <a:ext cx="10482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 smtClean="0">
                <a:solidFill>
                  <a:srgbClr val="C00000"/>
                </a:solidFill>
              </a:rPr>
              <a:t>Unobserved true state</a:t>
            </a:r>
            <a:endParaRPr lang="en-GB" sz="1200" dirty="0">
              <a:solidFill>
                <a:srgbClr val="C00000"/>
              </a:solidFill>
            </a:endParaRPr>
          </a:p>
        </p:txBody>
      </p:sp>
      <p:cxnSp>
        <p:nvCxnSpPr>
          <p:cNvPr id="40" name="Straight Arrow Connector 39"/>
          <p:cNvCxnSpPr/>
          <p:nvPr/>
        </p:nvCxnSpPr>
        <p:spPr>
          <a:xfrm flipH="1">
            <a:off x="4969001" y="3083752"/>
            <a:ext cx="3002091" cy="65004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7878890" y="1219200"/>
            <a:ext cx="1048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 smtClean="0">
                <a:solidFill>
                  <a:srgbClr val="C00000"/>
                </a:solidFill>
              </a:rPr>
              <a:t>Observations made with error</a:t>
            </a:r>
            <a:endParaRPr lang="en-GB" sz="1200" dirty="0">
              <a:solidFill>
                <a:srgbClr val="C00000"/>
              </a:solidFill>
            </a:endParaRPr>
          </a:p>
        </p:txBody>
      </p:sp>
      <p:cxnSp>
        <p:nvCxnSpPr>
          <p:cNvPr id="42" name="Straight Arrow Connector 41"/>
          <p:cNvCxnSpPr>
            <a:endCxn id="6" idx="3"/>
          </p:cNvCxnSpPr>
          <p:nvPr/>
        </p:nvCxnSpPr>
        <p:spPr>
          <a:xfrm flipH="1">
            <a:off x="4969001" y="1559752"/>
            <a:ext cx="2909891" cy="99490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2987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5" grpId="0"/>
      <p:bldP spid="56" grpId="0"/>
      <p:bldP spid="37" grpId="0"/>
      <p:bldP spid="41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/>
          <p:cNvSpPr/>
          <p:nvPr/>
        </p:nvSpPr>
        <p:spPr>
          <a:xfrm>
            <a:off x="1896998" y="3513593"/>
            <a:ext cx="5410200" cy="66311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896998" y="2381559"/>
            <a:ext cx="5410200" cy="66311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/>
        </p:nvSpPr>
        <p:spPr>
          <a:xfrm>
            <a:off x="1896998" y="1268383"/>
            <a:ext cx="5410200" cy="66311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435601" y="1368276"/>
                <a:ext cx="533400" cy="3629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GB" i="1" baseline="-25000" dirty="0" smtClean="0"/>
                  <a:t>i</a:t>
                </a:r>
                <a:endParaRPr lang="en-GB" i="1" baseline="-250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5601" y="1368276"/>
                <a:ext cx="533400" cy="362984"/>
              </a:xfrm>
              <a:prstGeom prst="rect">
                <a:avLst/>
              </a:prstGeom>
              <a:blipFill>
                <a:blip r:embed="rId2"/>
                <a:stretch>
                  <a:fillRect b="-2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5365276" y="3630412"/>
                <a:ext cx="533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GB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GB" i="1" baseline="-250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5276" y="3630412"/>
                <a:ext cx="533400" cy="369332"/>
              </a:xfrm>
              <a:prstGeom prst="rect">
                <a:avLst/>
              </a:prstGeom>
              <a:blipFill>
                <a:blip r:embed="rId3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/>
          <p:cNvCxnSpPr/>
          <p:nvPr/>
        </p:nvCxnSpPr>
        <p:spPr>
          <a:xfrm flipV="1">
            <a:off x="4699635" y="1798479"/>
            <a:ext cx="0" cy="770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3328035" y="3671366"/>
                <a:ext cx="533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GB" i="1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8035" y="3671366"/>
                <a:ext cx="533400" cy="369332"/>
              </a:xfrm>
              <a:prstGeom prst="rect">
                <a:avLst/>
              </a:prstGeom>
              <a:blipFill>
                <a:blip r:embed="rId4"/>
                <a:stretch>
                  <a:fillRect l="-18391" r="-6897" b="-327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/>
          <p:cNvCxnSpPr>
            <a:stCxn id="49" idx="0"/>
          </p:cNvCxnSpPr>
          <p:nvPr/>
        </p:nvCxnSpPr>
        <p:spPr>
          <a:xfrm flipV="1">
            <a:off x="2544149" y="1718288"/>
            <a:ext cx="1946005" cy="19313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6240398" y="1520676"/>
            <a:ext cx="838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 smtClean="0"/>
              <a:t>Data</a:t>
            </a:r>
            <a:endParaRPr lang="en-GB" sz="1400" dirty="0"/>
          </a:p>
        </p:txBody>
      </p:sp>
      <p:sp>
        <p:nvSpPr>
          <p:cNvPr id="14" name="TextBox 13"/>
          <p:cNvSpPr txBox="1"/>
          <p:nvPr/>
        </p:nvSpPr>
        <p:spPr>
          <a:xfrm>
            <a:off x="6240398" y="2558762"/>
            <a:ext cx="10420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 smtClean="0"/>
              <a:t>Process</a:t>
            </a:r>
            <a:endParaRPr lang="en-GB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533401" y="4626091"/>
                <a:ext cx="7409950" cy="123713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  <m:r>
                            <a:rPr lang="en-GB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  <m:r>
                            <a:rPr lang="en-GB" i="1" baseline="-25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m:rPr>
                              <m:nor/>
                            </m:rPr>
                            <a:rPr lang="en-GB" dirty="0"/>
                            <m:t> 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  <m:r>
                            <a:rPr lang="en-GB" b="0" i="1" baseline="-250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r>
                            <a:rPr lang="en-GB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  <m:r>
                            <m:rPr>
                              <m:sty m:val="p"/>
                            </m:rPr>
                            <a:rPr lang="en-GB" b="0" i="0" baseline="-250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o</m:t>
                          </m:r>
                          <m:r>
                            <a:rPr lang="en-GB">
                              <a:latin typeface="Cambria Math" panose="02040503050406030204" pitchFamily="18" charset="0"/>
                            </a:rPr>
                            <m:t>|  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GB" b="0" i="1" baseline="-2500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  </m:t>
                          </m:r>
                        </m:e>
                      </m:d>
                      <m:r>
                        <a:rPr lang="en-GB" i="1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nary>
                        <m:naryPr>
                          <m:chr m:val="∏"/>
                          <m:limLoc m:val="subSup"/>
                          <m:ctrlP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begChr m:val="["/>
                              <m:endChr m:val="|"/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GB" i="1" baseline="-250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  <m:r>
                            <a:rPr lang="en-GB" i="1" baseline="-25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GB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  <m:r>
                            <m:rPr>
                              <m:sty m:val="p"/>
                            </m:rPr>
                            <a:rPr lang="en-GB" baseline="-25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o</m:t>
                          </m:r>
                          <m:r>
                            <m:rPr>
                              <m:nor/>
                            </m:rPr>
                            <a:rPr lang="en-GB" dirty="0"/>
                            <m:t>]</m:t>
                          </m:r>
                        </m:e>
                      </m:nary>
                    </m:oMath>
                  </m:oMathPara>
                </a14:m>
                <a:endParaRPr lang="en-GB" dirty="0" smtClean="0"/>
              </a:p>
              <a:p>
                <a:pPr algn="ctr"/>
                <a:r>
                  <a:rPr lang="en-GB" dirty="0" smtClean="0">
                    <a:ea typeface="Cambria Math" panose="02040503050406030204" pitchFamily="18" charset="0"/>
                  </a:rPr>
                  <a:t>                                                       x </a:t>
                </a:r>
                <a14:m>
                  <m:oMath xmlns:m="http://schemas.openxmlformats.org/officeDocument/2006/math">
                    <m:nary>
                      <m:naryPr>
                        <m:chr m:val="∏"/>
                        <m:ctrlPr>
                          <a:rPr lang="en-GB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begChr m:val="["/>
                            <m:endChr m:val="|"/>
                            <m:ctrlP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  <m:r>
                              <a:rPr lang="en-GB" i="1" baseline="-250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GB" i="1" baseline="-250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  <m:r>
                          <a:rPr lang="en-GB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  <m:r>
                          <a:rPr lang="en-GB" i="1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m:rPr>
                            <m:nor/>
                          </m:rPr>
                          <a:rPr lang="en-GB" dirty="0"/>
                          <m:t>]</m:t>
                        </m:r>
                      </m:e>
                    </m:nary>
                  </m:oMath>
                </a14:m>
                <a:r>
                  <a:rPr lang="en-GB" dirty="0"/>
                  <a:t> </a:t>
                </a:r>
              </a:p>
              <a:p>
                <a:pPr algn="ctr"/>
                <a:r>
                  <a:rPr lang="en-GB" dirty="0" smtClean="0"/>
                  <a:t>                                              x [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GB" dirty="0" smtClean="0"/>
                  <a:t>] [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GB" dirty="0" smtClean="0"/>
                  <a:t>] [</a:t>
                </a:r>
                <a:r>
                  <a:rPr lang="en-GB" i="1" dirty="0" smtClean="0"/>
                  <a:t>c</a:t>
                </a:r>
                <a:r>
                  <a:rPr lang="en-GB" dirty="0" smtClean="0"/>
                  <a:t>] [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r>
                      <a:rPr lang="en-GB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GB" dirty="0"/>
                  <a:t>] [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r>
                      <a:rPr lang="en-GB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𝑜</m:t>
                    </m:r>
                  </m:oMath>
                </a14:m>
                <a:r>
                  <a:rPr lang="en-GB" dirty="0"/>
                  <a:t>]</a:t>
                </a:r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1" y="4626091"/>
                <a:ext cx="7409950" cy="1237134"/>
              </a:xfrm>
              <a:prstGeom prst="rect">
                <a:avLst/>
              </a:prstGeom>
              <a:blipFill>
                <a:blip r:embed="rId5"/>
                <a:stretch>
                  <a:fillRect b="-2906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Left Brace 16"/>
          <p:cNvSpPr/>
          <p:nvPr/>
        </p:nvSpPr>
        <p:spPr>
          <a:xfrm>
            <a:off x="6929717" y="4673050"/>
            <a:ext cx="131793" cy="855142"/>
          </a:xfrm>
          <a:prstGeom prst="leftBrace">
            <a:avLst>
              <a:gd name="adj1" fmla="val 0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Left Brace 17"/>
          <p:cNvSpPr/>
          <p:nvPr/>
        </p:nvSpPr>
        <p:spPr>
          <a:xfrm rot="5400000">
            <a:off x="5445467" y="5214507"/>
            <a:ext cx="280437" cy="172257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TextBox 19"/>
          <p:cNvSpPr txBox="1"/>
          <p:nvPr/>
        </p:nvSpPr>
        <p:spPr>
          <a:xfrm>
            <a:off x="5090385" y="6062990"/>
            <a:ext cx="990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b="1" dirty="0" smtClean="0">
                <a:solidFill>
                  <a:schemeClr val="tx2"/>
                </a:solidFill>
              </a:rPr>
              <a:t>Priors</a:t>
            </a:r>
            <a:endParaRPr lang="en-GB" sz="1100" b="1" dirty="0">
              <a:solidFill>
                <a:schemeClr val="tx2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061510" y="4996190"/>
            <a:ext cx="990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b="1" dirty="0" smtClean="0">
                <a:solidFill>
                  <a:schemeClr val="tx2"/>
                </a:solidFill>
              </a:rPr>
              <a:t>Likelihood</a:t>
            </a:r>
            <a:endParaRPr lang="en-GB" sz="1100" b="1" dirty="0">
              <a:solidFill>
                <a:schemeClr val="tx2"/>
              </a:solidFill>
            </a:endParaRPr>
          </a:p>
        </p:txBody>
      </p:sp>
      <p:sp>
        <p:nvSpPr>
          <p:cNvPr id="23" name="Left Brace 22"/>
          <p:cNvSpPr/>
          <p:nvPr/>
        </p:nvSpPr>
        <p:spPr>
          <a:xfrm rot="5400000">
            <a:off x="2876436" y="4594937"/>
            <a:ext cx="259660" cy="145506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TextBox 23"/>
          <p:cNvSpPr txBox="1"/>
          <p:nvPr/>
        </p:nvSpPr>
        <p:spPr>
          <a:xfrm>
            <a:off x="2487133" y="5377190"/>
            <a:ext cx="990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b="1" dirty="0" smtClean="0">
                <a:solidFill>
                  <a:schemeClr val="tx2"/>
                </a:solidFill>
              </a:rPr>
              <a:t>unobserved</a:t>
            </a:r>
            <a:endParaRPr lang="en-GB" sz="1100" b="1" dirty="0">
              <a:solidFill>
                <a:schemeClr val="tx2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429000" y="5681990"/>
            <a:ext cx="990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b="1" dirty="0" smtClean="0">
                <a:solidFill>
                  <a:schemeClr val="tx2"/>
                </a:solidFill>
              </a:rPr>
              <a:t>observed</a:t>
            </a:r>
            <a:endParaRPr lang="en-GB" sz="1100" b="1" dirty="0">
              <a:solidFill>
                <a:schemeClr val="tx2"/>
              </a:solidFill>
            </a:endParaRPr>
          </a:p>
        </p:txBody>
      </p:sp>
      <p:cxnSp>
        <p:nvCxnSpPr>
          <p:cNvPr id="26" name="Straight Arrow Connector 25"/>
          <p:cNvCxnSpPr/>
          <p:nvPr/>
        </p:nvCxnSpPr>
        <p:spPr>
          <a:xfrm flipV="1">
            <a:off x="3924300" y="5194948"/>
            <a:ext cx="0" cy="4931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2920364" y="1365041"/>
                <a:ext cx="533400" cy="3629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GB" i="1" baseline="-25000" dirty="0" smtClean="0"/>
                  <a:t>i</a:t>
                </a:r>
                <a:endParaRPr lang="en-GB" i="1" baseline="-25000" dirty="0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0364" y="1365041"/>
                <a:ext cx="533400" cy="362984"/>
              </a:xfrm>
              <a:prstGeom prst="rect">
                <a:avLst/>
              </a:prstGeom>
              <a:blipFill>
                <a:blip r:embed="rId6"/>
                <a:stretch>
                  <a:fillRect b="-2542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/>
          <p:cNvCxnSpPr>
            <a:stCxn id="27" idx="3"/>
            <a:endCxn id="6" idx="1"/>
          </p:cNvCxnSpPr>
          <p:nvPr/>
        </p:nvCxnSpPr>
        <p:spPr>
          <a:xfrm>
            <a:off x="3453764" y="1546533"/>
            <a:ext cx="981837" cy="3235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237760" y="122476"/>
            <a:ext cx="86014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 smtClean="0"/>
              <a:t>Hierarchical Bayesian model…</a:t>
            </a:r>
            <a:endParaRPr lang="en-GB" b="1" dirty="0"/>
          </a:p>
        </p:txBody>
      </p:sp>
      <p:sp>
        <p:nvSpPr>
          <p:cNvPr id="32" name="TextBox 31"/>
          <p:cNvSpPr txBox="1"/>
          <p:nvPr/>
        </p:nvSpPr>
        <p:spPr>
          <a:xfrm>
            <a:off x="1080132" y="457200"/>
            <a:ext cx="34804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>
                <a:solidFill>
                  <a:srgbClr val="C00000"/>
                </a:solidFill>
              </a:rPr>
              <a:t>Dotted line because we are assuming the covariate is known and fixed – it does not appear in the joint distribution for the posterior…</a:t>
            </a:r>
            <a:endParaRPr lang="en-GB" sz="1200" dirty="0">
              <a:solidFill>
                <a:srgbClr val="C00000"/>
              </a:solidFill>
            </a:endParaRPr>
          </a:p>
        </p:txBody>
      </p:sp>
      <p:cxnSp>
        <p:nvCxnSpPr>
          <p:cNvPr id="34" name="Straight Arrow Connector 33"/>
          <p:cNvCxnSpPr/>
          <p:nvPr/>
        </p:nvCxnSpPr>
        <p:spPr>
          <a:xfrm>
            <a:off x="3276600" y="978060"/>
            <a:ext cx="584835" cy="40879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8084703" y="2812909"/>
            <a:ext cx="9068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>
                <a:solidFill>
                  <a:srgbClr val="C00000"/>
                </a:solidFill>
              </a:rPr>
              <a:t>Process uncertainty</a:t>
            </a:r>
            <a:endParaRPr lang="en-GB" sz="1200" dirty="0">
              <a:solidFill>
                <a:srgbClr val="C00000"/>
              </a:solidFill>
            </a:endParaRPr>
          </a:p>
        </p:txBody>
      </p:sp>
      <p:pic>
        <p:nvPicPr>
          <p:cNvPr id="38" name="Picture 37"/>
          <p:cNvPicPr/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20" t="4089" r="63967" b="74683"/>
          <a:stretch/>
        </p:blipFill>
        <p:spPr>
          <a:xfrm>
            <a:off x="5459177" y="6019800"/>
            <a:ext cx="1551223" cy="762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/>
              <p:cNvSpPr/>
              <p:nvPr/>
            </p:nvSpPr>
            <p:spPr>
              <a:xfrm>
                <a:off x="3903694" y="225635"/>
                <a:ext cx="356713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GB" dirty="0" smtClean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Process model = </a:t>
                </a:r>
                <a14:m>
                  <m:oMath xmlns:m="http://schemas.openxmlformats.org/officeDocument/2006/math">
                    <m:r>
                      <a:rPr lang="en-GB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r>
                      <a:rPr lang="en-GB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𝐿𝑖</m:t>
                    </m:r>
                  </m:oMath>
                </a14:m>
                <a:r>
                  <a:rPr lang="en-GB" dirty="0" smtClean="0">
                    <a:solidFill>
                      <a:schemeClr val="tx1"/>
                    </a:solidFill>
                  </a:rPr>
                  <a:t>) = </a:t>
                </a:r>
                <a14:m>
                  <m:oMath xmlns:m="http://schemas.openxmlformats.org/officeDocument/2006/math">
                    <m:r>
                      <a:rPr lang="en-GB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GB" b="0" i="1" baseline="-250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endParaRPr lang="en-GB" baseline="-25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9" name="Rectangle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3694" y="225635"/>
                <a:ext cx="3567131" cy="369332"/>
              </a:xfrm>
              <a:prstGeom prst="rect">
                <a:avLst/>
              </a:prstGeom>
              <a:blipFill>
                <a:blip r:embed="rId8"/>
                <a:stretch>
                  <a:fillRect l="-853" t="-8197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Straight Arrow Connector 44"/>
          <p:cNvCxnSpPr/>
          <p:nvPr/>
        </p:nvCxnSpPr>
        <p:spPr>
          <a:xfrm flipH="1">
            <a:off x="5687260" y="3153461"/>
            <a:ext cx="2256091" cy="53340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6240398" y="3818559"/>
            <a:ext cx="10420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 smtClean="0"/>
              <a:t>Priors</a:t>
            </a:r>
            <a:endParaRPr lang="en-GB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/>
              <p:cNvSpPr/>
              <p:nvPr/>
            </p:nvSpPr>
            <p:spPr>
              <a:xfrm>
                <a:off x="4490154" y="2538437"/>
                <a:ext cx="41960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GB" i="1" baseline="-25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8" name="Rectangle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0154" y="2538437"/>
                <a:ext cx="419602" cy="369332"/>
              </a:xfrm>
              <a:prstGeom prst="rect">
                <a:avLst/>
              </a:prstGeom>
              <a:blipFill>
                <a:blip r:embed="rId9"/>
                <a:stretch>
                  <a:fillRect b="-327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 48"/>
              <p:cNvSpPr/>
              <p:nvPr/>
            </p:nvSpPr>
            <p:spPr>
              <a:xfrm>
                <a:off x="2318767" y="3649634"/>
                <a:ext cx="45076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  <m:r>
                        <m:rPr>
                          <m:sty m:val="p"/>
                        </m:rPr>
                        <a:rPr lang="en-GB" baseline="-25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o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9" name="Rectangle 4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8767" y="3649634"/>
                <a:ext cx="450764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Straight Arrow Connector 52"/>
          <p:cNvCxnSpPr>
            <a:stCxn id="8" idx="0"/>
          </p:cNvCxnSpPr>
          <p:nvPr/>
        </p:nvCxnSpPr>
        <p:spPr>
          <a:xfrm flipH="1" flipV="1">
            <a:off x="4840988" y="2812909"/>
            <a:ext cx="790988" cy="8175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11" idx="0"/>
          </p:cNvCxnSpPr>
          <p:nvPr/>
        </p:nvCxnSpPr>
        <p:spPr>
          <a:xfrm flipV="1">
            <a:off x="3594735" y="2800924"/>
            <a:ext cx="963549" cy="8704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165186" y="3625199"/>
            <a:ext cx="11048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>
                <a:solidFill>
                  <a:srgbClr val="C00000"/>
                </a:solidFill>
              </a:rPr>
              <a:t>Observation uncertainty</a:t>
            </a:r>
            <a:endParaRPr lang="en-GB" sz="1200" dirty="0">
              <a:solidFill>
                <a:srgbClr val="C00000"/>
              </a:solidFill>
            </a:endParaRPr>
          </a:p>
        </p:txBody>
      </p:sp>
      <p:cxnSp>
        <p:nvCxnSpPr>
          <p:cNvPr id="58" name="Straight Arrow Connector 57"/>
          <p:cNvCxnSpPr/>
          <p:nvPr/>
        </p:nvCxnSpPr>
        <p:spPr>
          <a:xfrm flipV="1">
            <a:off x="1133712" y="3845151"/>
            <a:ext cx="1095800" cy="1088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36"/>
          <p:cNvPicPr/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20" t="3471" r="63002" b="75301"/>
          <a:stretch/>
        </p:blipFill>
        <p:spPr>
          <a:xfrm>
            <a:off x="7507417" y="23666"/>
            <a:ext cx="1607024" cy="762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836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914400" y="152400"/>
                <a:ext cx="6952751" cy="923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  <m:r>
                          <a:rPr lang="en-GB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r>
                          <a:rPr lang="en-GB" i="1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m:rPr>
                            <m:nor/>
                          </m:rPr>
                          <a:rPr lang="en-GB" dirty="0"/>
                          <m:t> 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l-G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  <m:r>
                          <a:rPr lang="en-GB" b="0" i="1" baseline="-25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GB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  <m:r>
                          <m:rPr>
                            <m:sty m:val="p"/>
                          </m:rPr>
                          <a:rPr lang="en-GB" b="0" i="0" baseline="-25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o</m:t>
                        </m:r>
                        <m:r>
                          <a:rPr lang="en-GB">
                            <a:latin typeface="Cambria Math" panose="02040503050406030204" pitchFamily="18" charset="0"/>
                          </a:rPr>
                          <m:t>|  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GB" b="0" i="1" baseline="-2500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  </m:t>
                        </m:r>
                      </m:e>
                    </m:d>
                    <m:r>
                      <a:rPr lang="en-GB" i="1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  </m:t>
                    </m:r>
                    <m:d>
                      <m:dPr>
                        <m:begChr m:val="["/>
                        <m:endChr m:val="|"/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GB" b="0" i="1" baseline="-25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GB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GB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r>
                      <m:rPr>
                        <m:sty m:val="p"/>
                      </m:rPr>
                      <a:rPr lang="en-GB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o</m:t>
                    </m:r>
                  </m:oMath>
                </a14:m>
                <a:r>
                  <a:rPr lang="en-GB" dirty="0"/>
                  <a:t>] </a:t>
                </a:r>
                <a:endParaRPr lang="en-GB" dirty="0" smtClean="0"/>
              </a:p>
              <a:p>
                <a:pPr algn="ctr"/>
                <a:r>
                  <a:rPr lang="en-GB" dirty="0" smtClean="0">
                    <a:ea typeface="Cambria Math" panose="02040503050406030204" pitchFamily="18" charset="0"/>
                  </a:rPr>
                  <a:t>                                                      x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|"/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r>
                          <a:rPr lang="en-GB" i="1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GB" b="0" i="1" baseline="-25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en-GB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r>
                      <a:rPr lang="en-GB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GB" dirty="0"/>
                  <a:t>] </a:t>
                </a:r>
              </a:p>
              <a:p>
                <a:pPr algn="ctr"/>
                <a:r>
                  <a:rPr lang="en-GB" dirty="0" smtClean="0"/>
                  <a:t>                                                      x [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GB" dirty="0" smtClean="0"/>
                  <a:t>] [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GB" dirty="0" smtClean="0"/>
                  <a:t>] [</a:t>
                </a:r>
                <a:r>
                  <a:rPr lang="en-GB" i="1" dirty="0" smtClean="0"/>
                  <a:t>c</a:t>
                </a:r>
                <a:r>
                  <a:rPr lang="en-GB" dirty="0" smtClean="0"/>
                  <a:t>] [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r>
                      <a:rPr lang="en-GB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GB" dirty="0"/>
                  <a:t>] [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r>
                      <a:rPr lang="en-GB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𝑜</m:t>
                    </m:r>
                  </m:oMath>
                </a14:m>
                <a:r>
                  <a:rPr lang="en-GB" dirty="0"/>
                  <a:t>]</a:t>
                </a:r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0" y="152400"/>
                <a:ext cx="6952751" cy="923330"/>
              </a:xfrm>
              <a:prstGeom prst="rect">
                <a:avLst/>
              </a:prstGeom>
              <a:blipFill>
                <a:blip r:embed="rId2"/>
                <a:stretch>
                  <a:fillRect t="-3311" b="-993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Left Brace 2"/>
          <p:cNvSpPr/>
          <p:nvPr/>
        </p:nvSpPr>
        <p:spPr>
          <a:xfrm>
            <a:off x="6853518" y="199359"/>
            <a:ext cx="161365" cy="584588"/>
          </a:xfrm>
          <a:prstGeom prst="leftBrace">
            <a:avLst>
              <a:gd name="adj1" fmla="val 0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Left Brace 3"/>
          <p:cNvSpPr/>
          <p:nvPr/>
        </p:nvSpPr>
        <p:spPr>
          <a:xfrm rot="5400000">
            <a:off x="5780296" y="331631"/>
            <a:ext cx="280437" cy="172257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/>
          <p:cNvSpPr txBox="1"/>
          <p:nvPr/>
        </p:nvSpPr>
        <p:spPr>
          <a:xfrm>
            <a:off x="5425214" y="1180114"/>
            <a:ext cx="990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b="1" dirty="0" smtClean="0">
                <a:solidFill>
                  <a:schemeClr val="tx2"/>
                </a:solidFill>
              </a:rPr>
              <a:t>Priors</a:t>
            </a:r>
            <a:endParaRPr lang="en-GB" sz="1100" b="1" dirty="0">
              <a:solidFill>
                <a:schemeClr val="tx2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985311" y="390550"/>
            <a:ext cx="990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b="1" dirty="0" smtClean="0">
                <a:solidFill>
                  <a:schemeClr val="tx2"/>
                </a:solidFill>
              </a:rPr>
              <a:t>Likelihood</a:t>
            </a:r>
            <a:endParaRPr lang="en-GB" sz="1100" b="1" dirty="0">
              <a:solidFill>
                <a:schemeClr val="tx2"/>
              </a:solidFill>
            </a:endParaRPr>
          </a:p>
        </p:txBody>
      </p:sp>
      <p:sp>
        <p:nvSpPr>
          <p:cNvPr id="7" name="Left Brace 6"/>
          <p:cNvSpPr/>
          <p:nvPr/>
        </p:nvSpPr>
        <p:spPr>
          <a:xfrm rot="5400000">
            <a:off x="3233468" y="-143574"/>
            <a:ext cx="259660" cy="145506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/>
          <p:cNvSpPr txBox="1"/>
          <p:nvPr/>
        </p:nvSpPr>
        <p:spPr>
          <a:xfrm>
            <a:off x="2844165" y="638679"/>
            <a:ext cx="990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b="1" dirty="0" smtClean="0">
                <a:solidFill>
                  <a:schemeClr val="tx2"/>
                </a:solidFill>
              </a:rPr>
              <a:t>unobserved</a:t>
            </a:r>
            <a:endParaRPr lang="en-GB" sz="1100" b="1" dirty="0">
              <a:solidFill>
                <a:schemeClr val="tx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18655" y="1052697"/>
            <a:ext cx="990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b="1" dirty="0" smtClean="0">
                <a:solidFill>
                  <a:schemeClr val="tx2"/>
                </a:solidFill>
              </a:rPr>
              <a:t>observed</a:t>
            </a:r>
            <a:endParaRPr lang="en-GB" sz="1100" b="1" dirty="0">
              <a:solidFill>
                <a:schemeClr val="tx2"/>
              </a:solidFill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4413955" y="565655"/>
            <a:ext cx="0" cy="4931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1799654" y="1725969"/>
                <a:ext cx="356713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GB" dirty="0" smtClean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Process model = </a:t>
                </a:r>
                <a14:m>
                  <m:oMath xmlns:m="http://schemas.openxmlformats.org/officeDocument/2006/math">
                    <m:r>
                      <a:rPr lang="en-GB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r>
                      <a:rPr lang="en-GB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𝐿𝑖</m:t>
                    </m:r>
                  </m:oMath>
                </a14:m>
                <a:r>
                  <a:rPr lang="en-GB" dirty="0" smtClean="0">
                    <a:solidFill>
                      <a:schemeClr val="tx1"/>
                    </a:solidFill>
                  </a:rPr>
                  <a:t>) = </a:t>
                </a:r>
                <a14:m>
                  <m:oMath xmlns:m="http://schemas.openxmlformats.org/officeDocument/2006/math">
                    <m:r>
                      <a:rPr lang="en-GB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GB" b="0" i="1" baseline="-250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endParaRPr lang="en-GB" baseline="-25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9654" y="1725969"/>
                <a:ext cx="3567131" cy="369332"/>
              </a:xfrm>
              <a:prstGeom prst="rect">
                <a:avLst/>
              </a:prstGeom>
              <a:blipFill>
                <a:blip r:embed="rId4"/>
                <a:stretch>
                  <a:fillRect l="-855" t="-8197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/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20" t="3471" r="63002" b="75301"/>
          <a:stretch/>
        </p:blipFill>
        <p:spPr>
          <a:xfrm>
            <a:off x="5403377" y="1524000"/>
            <a:ext cx="1607024" cy="76200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152400" y="2438400"/>
                <a:ext cx="8839200" cy="35394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FontTx/>
                  <a:buChar char="-"/>
                </a:pPr>
                <a:r>
                  <a:rPr lang="en-GB" sz="1600" dirty="0" smtClean="0"/>
                  <a:t>We choose a </a:t>
                </a:r>
                <a:r>
                  <a:rPr lang="en-GB" sz="1600" u="sng" dirty="0" smtClean="0"/>
                  <a:t>normal </a:t>
                </a:r>
                <a:r>
                  <a:rPr lang="en-GB" sz="1600" u="sng" dirty="0"/>
                  <a:t>distribution </a:t>
                </a:r>
                <a:r>
                  <a:rPr lang="en-GB" sz="1600" dirty="0"/>
                  <a:t>for </a:t>
                </a:r>
                <a:r>
                  <a:rPr lang="en-GB" sz="1600" i="1" dirty="0" smtClean="0"/>
                  <a:t>y</a:t>
                </a:r>
                <a:r>
                  <a:rPr lang="en-GB" sz="1600" dirty="0" smtClean="0"/>
                  <a:t> growth rate (can be + or -)</a:t>
                </a:r>
                <a:endParaRPr lang="en-GB" sz="1600" dirty="0"/>
              </a:p>
              <a:p>
                <a:pPr marL="285750" indent="-285750">
                  <a:buFontTx/>
                  <a:buChar char="-"/>
                </a:pPr>
                <a:endParaRPr lang="en-GB" sz="800" dirty="0"/>
              </a:p>
              <a:p>
                <a:pPr marL="285750" indent="-285750">
                  <a:buFontTx/>
                  <a:buChar char="-"/>
                </a:pPr>
                <a:r>
                  <a:rPr lang="en-GB" sz="1600" dirty="0"/>
                  <a:t>We choose a </a:t>
                </a:r>
                <a:r>
                  <a:rPr lang="en-GB" sz="1600" u="sng" dirty="0" smtClean="0"/>
                  <a:t>normal </a:t>
                </a:r>
                <a:r>
                  <a:rPr lang="en-GB" sz="1600" u="sng" dirty="0"/>
                  <a:t>distribution </a:t>
                </a:r>
                <a:r>
                  <a:rPr lang="en-GB" sz="1600" dirty="0"/>
                  <a:t>for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GB" sz="1600" dirty="0"/>
                  <a:t> because it is a conjugate for the </a:t>
                </a:r>
                <a:r>
                  <a:rPr lang="en-GB" sz="1600" dirty="0" smtClean="0"/>
                  <a:t>normal, </a:t>
                </a:r>
                <a:r>
                  <a:rPr lang="en-GB" sz="1600" dirty="0"/>
                  <a:t>and because </a:t>
                </a:r>
                <a:r>
                  <a:rPr lang="en-GB" sz="1600" dirty="0" smtClean="0"/>
                  <a:t>it can be + or -</a:t>
                </a:r>
                <a:endParaRPr lang="en-GB" sz="1600" dirty="0"/>
              </a:p>
              <a:p>
                <a:pPr marL="285750" indent="-285750">
                  <a:buFontTx/>
                  <a:buChar char="-"/>
                </a:pPr>
                <a:endParaRPr lang="en-GB" sz="800" dirty="0"/>
              </a:p>
              <a:p>
                <a:pPr marL="285750" indent="-285750">
                  <a:buFontTx/>
                  <a:buChar char="-"/>
                </a:pPr>
                <a:r>
                  <a:rPr lang="en-GB" sz="1600" dirty="0"/>
                  <a:t>We use </a:t>
                </a:r>
                <a:r>
                  <a:rPr lang="en-GB" sz="1600" dirty="0" smtClean="0"/>
                  <a:t>a </a:t>
                </a:r>
                <a:r>
                  <a:rPr lang="en-GB" sz="1600" u="sng" dirty="0" smtClean="0"/>
                  <a:t>normal </a:t>
                </a:r>
                <a:r>
                  <a:rPr lang="en-GB" sz="1600" dirty="0" smtClean="0"/>
                  <a:t>for </a:t>
                </a:r>
                <a14:m>
                  <m:oMath xmlns:m="http://schemas.openxmlformats.org/officeDocument/2006/math">
                    <m:r>
                      <a:rPr lang="el-GR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GB" sz="1600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𝑜</m:t>
                    </m:r>
                    <m:r>
                      <a:rPr lang="en-GB" sz="1600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1600" dirty="0"/>
                  <a:t>because </a:t>
                </a:r>
                <a:r>
                  <a:rPr lang="en-GB" sz="1600" dirty="0" smtClean="0"/>
                  <a:t>we have prior knowledge about the mean and variance of our observation error</a:t>
                </a:r>
              </a:p>
              <a:p>
                <a:pPr marL="285750" indent="-285750">
                  <a:buFontTx/>
                  <a:buChar char="-"/>
                </a:pPr>
                <a:endParaRPr lang="en-GB" sz="800" dirty="0"/>
              </a:p>
              <a:p>
                <a:pPr marL="285750" indent="-285750">
                  <a:buFontTx/>
                  <a:buChar char="-"/>
                </a:pPr>
                <a:r>
                  <a:rPr lang="en-GB" sz="1600" dirty="0" smtClean="0"/>
                  <a:t>We use a </a:t>
                </a:r>
                <a:r>
                  <a:rPr lang="en-GB" sz="1600" u="sng" dirty="0" smtClean="0"/>
                  <a:t>uniform</a:t>
                </a:r>
                <a:r>
                  <a:rPr lang="en-GB" sz="1600" dirty="0" smtClean="0"/>
                  <a:t> for </a:t>
                </a:r>
                <a14:m>
                  <m:oMath xmlns:m="http://schemas.openxmlformats.org/officeDocument/2006/math">
                    <m:r>
                      <a:rPr lang="el-GR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GB" sz="1600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GB" sz="1600" baseline="-25000" dirty="0" smtClean="0"/>
                  <a:t> </a:t>
                </a:r>
                <a:r>
                  <a:rPr lang="en-GB" sz="1600" dirty="0" smtClean="0"/>
                  <a:t>because we know the process variance is positive and bounded within a sensible range</a:t>
                </a:r>
                <a:endParaRPr lang="en-GB" sz="1600" baseline="-25000" dirty="0"/>
              </a:p>
              <a:p>
                <a:pPr marL="285750" indent="-285750">
                  <a:buFontTx/>
                  <a:buChar char="-"/>
                </a:pPr>
                <a:endParaRPr lang="en-GB" sz="800" dirty="0"/>
              </a:p>
              <a:p>
                <a:pPr marL="285750" indent="-285750">
                  <a:buFontTx/>
                  <a:buChar char="-"/>
                </a:pPr>
                <a:r>
                  <a:rPr lang="en-GB" sz="1600" dirty="0"/>
                  <a:t>We choose </a:t>
                </a:r>
                <a:r>
                  <a:rPr lang="en-GB" sz="1600" u="sng" dirty="0" smtClean="0"/>
                  <a:t>gamma </a:t>
                </a:r>
                <a:r>
                  <a:rPr lang="en-GB" sz="1600" u="sng" dirty="0"/>
                  <a:t>distributions </a:t>
                </a:r>
                <a:r>
                  <a:rPr lang="en-GB" sz="1600" dirty="0"/>
                  <a:t>for the </a:t>
                </a:r>
                <a14:m>
                  <m:oMath xmlns:m="http://schemas.openxmlformats.org/officeDocument/2006/math">
                    <m:r>
                      <a:rPr lang="el-GR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GB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GB" sz="1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and</m:t>
                    </m:r>
                    <m:r>
                      <a:rPr lang="en-GB" sz="1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l-GR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GB" sz="1600" dirty="0" smtClean="0"/>
                  <a:t> </a:t>
                </a:r>
                <a:r>
                  <a:rPr lang="en-GB" sz="1600" dirty="0"/>
                  <a:t>because they are </a:t>
                </a:r>
                <a:r>
                  <a:rPr lang="en-GB" sz="1600" dirty="0" smtClean="0"/>
                  <a:t>positive random variables</a:t>
                </a:r>
              </a:p>
              <a:p>
                <a:pPr marL="285750" indent="-285750">
                  <a:buFontTx/>
                  <a:buChar char="-"/>
                </a:pPr>
                <a:endParaRPr lang="en-GB" sz="800" dirty="0"/>
              </a:p>
              <a:p>
                <a:pPr marL="285750" indent="-285750">
                  <a:buFontTx/>
                  <a:buChar char="-"/>
                </a:pPr>
                <a:r>
                  <a:rPr lang="en-GB" sz="1600" dirty="0" smtClean="0"/>
                  <a:t>We choose a </a:t>
                </a:r>
                <a:r>
                  <a:rPr lang="en-GB" sz="1600" u="sng" dirty="0" smtClean="0"/>
                  <a:t>uniform</a:t>
                </a:r>
                <a:r>
                  <a:rPr lang="en-GB" sz="1600" dirty="0" smtClean="0"/>
                  <a:t> for </a:t>
                </a:r>
                <a:r>
                  <a:rPr lang="en-GB" sz="1600" i="1" dirty="0" smtClean="0"/>
                  <a:t>c </a:t>
                </a:r>
                <a:r>
                  <a:rPr lang="en-GB" sz="1600" dirty="0" smtClean="0"/>
                  <a:t> because we know it is bounded on the x-axis</a:t>
                </a:r>
                <a:endParaRPr lang="en-GB" sz="1600" dirty="0"/>
              </a:p>
              <a:p>
                <a:pPr marL="285750" indent="-285750">
                  <a:buFontTx/>
                  <a:buChar char="-"/>
                </a:pPr>
                <a:endParaRPr lang="en-GB" sz="800" dirty="0"/>
              </a:p>
              <a:p>
                <a:pPr marL="742950" lvl="1" indent="-285750">
                  <a:buFontTx/>
                  <a:buChar char="-"/>
                </a:pPr>
                <a:r>
                  <a:rPr lang="en-GB" sz="1600" dirty="0"/>
                  <a:t>We make them </a:t>
                </a:r>
                <a:r>
                  <a:rPr lang="en-GB" sz="1600" u="sng" dirty="0"/>
                  <a:t>minimally informative priors </a:t>
                </a:r>
                <a:r>
                  <a:rPr lang="en-GB" sz="1600" dirty="0"/>
                  <a:t>by centring on zero and assigning a variance that is large relative to their </a:t>
                </a:r>
                <a:r>
                  <a:rPr lang="en-GB" sz="1600" dirty="0" smtClean="0"/>
                  <a:t>values (normal) or placing most of the density mass at zero (gamma)</a:t>
                </a:r>
                <a:endParaRPr lang="en-GB" sz="1600" dirty="0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" y="2438400"/>
                <a:ext cx="8839200" cy="3539430"/>
              </a:xfrm>
              <a:prstGeom prst="rect">
                <a:avLst/>
              </a:prstGeom>
              <a:blipFill>
                <a:blip r:embed="rId6"/>
                <a:stretch>
                  <a:fillRect l="-345" t="-516" r="-69" b="-120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06760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71600" y="1295400"/>
            <a:ext cx="6629400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b="1" dirty="0" smtClean="0"/>
              <a:t>2a. Fit hierarchical Bayesian model in R and JAGS…</a:t>
            </a:r>
          </a:p>
          <a:p>
            <a:pPr algn="ctr"/>
            <a:endParaRPr lang="en-GB" sz="3600" b="1" dirty="0" smtClean="0"/>
          </a:p>
          <a:p>
            <a:pPr algn="ctr"/>
            <a:endParaRPr lang="en-GB" sz="3600" b="1" dirty="0"/>
          </a:p>
          <a:p>
            <a:pPr algn="ctr"/>
            <a:r>
              <a:rPr lang="en-GB" sz="2000" b="1" dirty="0"/>
              <a:t>Open </a:t>
            </a:r>
            <a:r>
              <a:rPr lang="en-GB" sz="2000" b="1" dirty="0" smtClean="0"/>
              <a:t>‘</a:t>
            </a:r>
            <a:r>
              <a:rPr lang="en-GB" sz="2000" b="1" i="1" dirty="0" err="1" smtClean="0"/>
              <a:t>Kate_Tree</a:t>
            </a:r>
            <a:r>
              <a:rPr lang="en-GB" sz="2000" b="1" i="1" dirty="0" smtClean="0"/>
              <a:t> </a:t>
            </a:r>
            <a:r>
              <a:rPr lang="en-GB" sz="2000" b="1" i="1" dirty="0"/>
              <a:t>light </a:t>
            </a:r>
            <a:r>
              <a:rPr lang="en-GB" sz="2000" b="1" i="1" dirty="0" err="1" smtClean="0"/>
              <a:t>example.R</a:t>
            </a:r>
            <a:r>
              <a:rPr lang="en-GB" sz="2000" b="1" dirty="0" smtClean="0"/>
              <a:t>’</a:t>
            </a:r>
          </a:p>
        </p:txBody>
      </p:sp>
    </p:spTree>
    <p:extLst>
      <p:ext uri="{BB962C8B-B14F-4D97-AF65-F5344CB8AC3E}">
        <p14:creationId xmlns:p14="http://schemas.microsoft.com/office/powerpoint/2010/main" val="1362396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057400"/>
            <a:ext cx="7648575" cy="4314825"/>
          </a:xfrm>
          <a:prstGeom prst="rect">
            <a:avLst/>
          </a:prstGeom>
        </p:spPr>
      </p:pic>
      <p:sp>
        <p:nvSpPr>
          <p:cNvPr id="6" name="Right Brace 5"/>
          <p:cNvSpPr/>
          <p:nvPr/>
        </p:nvSpPr>
        <p:spPr>
          <a:xfrm>
            <a:off x="4572000" y="2209800"/>
            <a:ext cx="228600" cy="2133600"/>
          </a:xfrm>
          <a:prstGeom prst="rightBrac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ight Brace 6"/>
          <p:cNvSpPr/>
          <p:nvPr/>
        </p:nvSpPr>
        <p:spPr>
          <a:xfrm>
            <a:off x="4559808" y="4648200"/>
            <a:ext cx="228600" cy="838200"/>
          </a:xfrm>
          <a:prstGeom prst="rightBrac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/>
          <p:cNvSpPr txBox="1"/>
          <p:nvPr/>
        </p:nvSpPr>
        <p:spPr>
          <a:xfrm>
            <a:off x="4953000" y="3091934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 smtClean="0">
                <a:solidFill>
                  <a:srgbClr val="C00000"/>
                </a:solidFill>
              </a:rPr>
              <a:t>Likelihood</a:t>
            </a:r>
            <a:endParaRPr lang="en-GB" b="1" dirty="0">
              <a:solidFill>
                <a:srgbClr val="C0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779264" y="4882634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 smtClean="0">
                <a:solidFill>
                  <a:srgbClr val="C00000"/>
                </a:solidFill>
              </a:rPr>
              <a:t>Priors</a:t>
            </a:r>
            <a:endParaRPr lang="en-GB" b="1" dirty="0">
              <a:solidFill>
                <a:srgbClr val="C0000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0952" y="168728"/>
            <a:ext cx="5596648" cy="1802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861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3112" y="895350"/>
            <a:ext cx="5057775" cy="506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105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37760" y="122476"/>
            <a:ext cx="86014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 smtClean="0"/>
              <a:t>Brief notes on model convergence…more later in the course</a:t>
            </a:r>
            <a:endParaRPr lang="en-GB" b="1" i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755" y="762000"/>
            <a:ext cx="7791450" cy="33909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42754" y="762000"/>
            <a:ext cx="6443845" cy="175260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/>
        </p:nvSpPr>
        <p:spPr>
          <a:xfrm>
            <a:off x="7086600" y="762000"/>
            <a:ext cx="1210057" cy="175260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7072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4537" y="1091351"/>
            <a:ext cx="5114925" cy="191452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71272" y="2895600"/>
            <a:ext cx="85344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 smtClean="0"/>
              <a:t>Burn-in</a:t>
            </a:r>
          </a:p>
          <a:p>
            <a:endParaRPr lang="en-GB" dirty="0" smtClean="0"/>
          </a:p>
          <a:p>
            <a:r>
              <a:rPr lang="en-GB" dirty="0" smtClean="0"/>
              <a:t>It </a:t>
            </a:r>
            <a:r>
              <a:rPr lang="en-GB" dirty="0"/>
              <a:t>is standard practice to discard the initial iterations of iterative simulation as they are too strongly influenced by starting values and do not provide good information about the target distribution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304800" y="4648200"/>
            <a:ext cx="83058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 err="1" smtClean="0">
                <a:solidFill>
                  <a:srgbClr val="222222"/>
                </a:solidFill>
                <a:latin typeface="Open Sans"/>
              </a:rPr>
              <a:t>n.eff</a:t>
            </a:r>
            <a:endParaRPr lang="en-GB" b="1" dirty="0" smtClean="0">
              <a:solidFill>
                <a:srgbClr val="222222"/>
              </a:solidFill>
              <a:latin typeface="Open Sans"/>
            </a:endParaRPr>
          </a:p>
          <a:p>
            <a:endParaRPr lang="en-GB" dirty="0">
              <a:solidFill>
                <a:srgbClr val="222222"/>
              </a:solidFill>
              <a:latin typeface="Open Sans"/>
            </a:endParaRPr>
          </a:p>
          <a:p>
            <a:r>
              <a:rPr lang="en-GB" dirty="0" smtClean="0">
                <a:solidFill>
                  <a:srgbClr val="222222"/>
                </a:solidFill>
                <a:latin typeface="Open Sans"/>
              </a:rPr>
              <a:t>the </a:t>
            </a:r>
            <a:r>
              <a:rPr lang="en-GB" dirty="0">
                <a:solidFill>
                  <a:srgbClr val="222222"/>
                </a:solidFill>
                <a:latin typeface="Open Sans"/>
              </a:rPr>
              <a:t>effective sample size, that is an estimate for the </a:t>
            </a:r>
            <a:r>
              <a:rPr lang="en-GB" dirty="0" smtClean="0">
                <a:solidFill>
                  <a:srgbClr val="222222"/>
                </a:solidFill>
                <a:latin typeface="Open Sans"/>
              </a:rPr>
              <a:t>number of </a:t>
            </a:r>
            <a:r>
              <a:rPr lang="en-GB" i="1" dirty="0" smtClean="0">
                <a:solidFill>
                  <a:srgbClr val="222222"/>
                </a:solidFill>
                <a:latin typeface="Open Sans"/>
              </a:rPr>
              <a:t>independent </a:t>
            </a:r>
            <a:r>
              <a:rPr lang="en-GB" dirty="0" smtClean="0">
                <a:solidFill>
                  <a:srgbClr val="222222"/>
                </a:solidFill>
                <a:latin typeface="Open Sans"/>
              </a:rPr>
              <a:t>samples </a:t>
            </a:r>
            <a:r>
              <a:rPr lang="en-GB" dirty="0">
                <a:solidFill>
                  <a:srgbClr val="222222"/>
                </a:solidFill>
                <a:latin typeface="Open Sans"/>
              </a:rPr>
              <a:t>(taking into account autocorrelations) generated by the MCMC run</a:t>
            </a:r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274320" y="168021"/>
            <a:ext cx="856488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/>
              <a:t>Trace plots </a:t>
            </a:r>
            <a:r>
              <a:rPr lang="en-GB" dirty="0"/>
              <a:t>provide an important tool for assessing mixing of a chain. </a:t>
            </a:r>
            <a:r>
              <a:rPr lang="en-GB" b="1" dirty="0"/>
              <a:t>Density plot</a:t>
            </a:r>
            <a:r>
              <a:rPr lang="en-GB" dirty="0"/>
              <a:t>s are smoothed histograms of the samples, that is they show the function that we are trying to </a:t>
            </a:r>
            <a:r>
              <a:rPr lang="en-GB" dirty="0" smtClean="0"/>
              <a:t>explore – the posterior density of our unobserved parameter…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97168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28600" y="1066800"/>
            <a:ext cx="876300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Our usual approach is, for each parameter or quantity of </a:t>
            </a:r>
            <a:r>
              <a:rPr lang="en-GB" dirty="0" smtClean="0"/>
              <a:t>interest,</a:t>
            </a:r>
          </a:p>
          <a:p>
            <a:pPr marL="285750" indent="-285750">
              <a:buFontTx/>
              <a:buChar char="-"/>
            </a:pPr>
            <a:r>
              <a:rPr lang="en-GB" dirty="0" smtClean="0"/>
              <a:t>compute </a:t>
            </a:r>
            <a:r>
              <a:rPr lang="en-GB" dirty="0"/>
              <a:t>the variance of the simulations from each </a:t>
            </a:r>
            <a:r>
              <a:rPr lang="en-GB" dirty="0" smtClean="0"/>
              <a:t>chain</a:t>
            </a:r>
          </a:p>
          <a:p>
            <a:pPr marL="285750" indent="-285750">
              <a:buFontTx/>
              <a:buChar char="-"/>
            </a:pPr>
            <a:r>
              <a:rPr lang="en-GB" dirty="0" smtClean="0"/>
              <a:t>average </a:t>
            </a:r>
            <a:r>
              <a:rPr lang="en-GB" dirty="0"/>
              <a:t>these within-chain </a:t>
            </a:r>
            <a:r>
              <a:rPr lang="en-GB" dirty="0" smtClean="0"/>
              <a:t>variances = </a:t>
            </a:r>
            <a:r>
              <a:rPr lang="en-GB" u="sng" dirty="0"/>
              <a:t>average within-chain variance</a:t>
            </a:r>
            <a:endParaRPr lang="en-GB" dirty="0" smtClean="0"/>
          </a:p>
          <a:p>
            <a:pPr marL="285750" indent="-285750">
              <a:buFontTx/>
              <a:buChar char="-"/>
            </a:pPr>
            <a:r>
              <a:rPr lang="en-GB" dirty="0" smtClean="0"/>
              <a:t>Then compare </a:t>
            </a:r>
            <a:r>
              <a:rPr lang="en-GB" dirty="0"/>
              <a:t>this to the variances of all the chains mixed </a:t>
            </a:r>
            <a:r>
              <a:rPr lang="en-GB" dirty="0" smtClean="0"/>
              <a:t>together</a:t>
            </a:r>
            <a:r>
              <a:rPr lang="en-GB" dirty="0"/>
              <a:t> </a:t>
            </a:r>
            <a:r>
              <a:rPr lang="en-GB" dirty="0" smtClean="0"/>
              <a:t>= </a:t>
            </a:r>
            <a:r>
              <a:rPr lang="en-GB" u="sng" dirty="0"/>
              <a:t>mixture variance </a:t>
            </a:r>
            <a:endParaRPr lang="en-GB" dirty="0" smtClean="0"/>
          </a:p>
          <a:p>
            <a:endParaRPr lang="en-GB" dirty="0"/>
          </a:p>
          <a:p>
            <a:r>
              <a:rPr lang="en-GB" dirty="0" smtClean="0"/>
              <a:t>We </a:t>
            </a:r>
            <a:r>
              <a:rPr lang="en-GB" dirty="0"/>
              <a:t>take the </a:t>
            </a:r>
            <a:r>
              <a:rPr lang="en-GB" u="sng" dirty="0"/>
              <a:t>mixture variance </a:t>
            </a:r>
            <a:r>
              <a:rPr lang="en-GB" dirty="0"/>
              <a:t>divided by the </a:t>
            </a:r>
            <a:r>
              <a:rPr lang="en-GB" u="sng" dirty="0"/>
              <a:t>average within-chain variance</a:t>
            </a:r>
            <a:r>
              <a:rPr lang="en-GB" dirty="0"/>
              <a:t>, compute the square root of this ratio, and call it </a:t>
            </a:r>
            <a:r>
              <a:rPr lang="en-GB" b="1" u="sng" dirty="0" err="1"/>
              <a:t>R.hat</a:t>
            </a:r>
            <a:r>
              <a:rPr lang="en-GB" dirty="0"/>
              <a:t> or the “potential scale reduction factor” (</a:t>
            </a:r>
            <a:r>
              <a:rPr lang="en-GB" dirty="0" err="1"/>
              <a:t>Gelman</a:t>
            </a:r>
            <a:r>
              <a:rPr lang="en-GB" dirty="0"/>
              <a:t> and Rubin, 1992, following ideas of Fosdick, 1959). </a:t>
            </a:r>
            <a:endParaRPr lang="en-GB" dirty="0" smtClean="0"/>
          </a:p>
          <a:p>
            <a:endParaRPr lang="en-GB" dirty="0"/>
          </a:p>
          <a:p>
            <a:r>
              <a:rPr lang="en-GB" dirty="0"/>
              <a:t>At convergence, the chains will have mixed, so that the distribution of the simulations between and within chains will be identical, and the ratio </a:t>
            </a:r>
            <a:r>
              <a:rPr lang="en-GB" b="1" dirty="0" err="1"/>
              <a:t>R.hat</a:t>
            </a:r>
            <a:r>
              <a:rPr lang="en-GB" dirty="0"/>
              <a:t> should equal 1. If </a:t>
            </a:r>
            <a:r>
              <a:rPr lang="en-GB" b="1" dirty="0" err="1"/>
              <a:t>R.hat</a:t>
            </a:r>
            <a:r>
              <a:rPr lang="en-GB" dirty="0"/>
              <a:t> is greater than 1, this implies that the chains have not fully mixed and that further simulation might increase the precision of inferences. </a:t>
            </a:r>
            <a:endParaRPr lang="en-GB" dirty="0" smtClean="0"/>
          </a:p>
          <a:p>
            <a:endParaRPr lang="en-GB" dirty="0"/>
          </a:p>
          <a:p>
            <a:r>
              <a:rPr lang="en-GB" dirty="0" smtClean="0"/>
              <a:t>In </a:t>
            </a:r>
            <a:r>
              <a:rPr lang="en-GB" dirty="0"/>
              <a:t>practice we typically go until </a:t>
            </a:r>
            <a:r>
              <a:rPr lang="en-GB" b="1" dirty="0" err="1"/>
              <a:t>R.hat</a:t>
            </a:r>
            <a:r>
              <a:rPr lang="en-GB" dirty="0"/>
              <a:t> is less than 1.1 for all parameters and quantities of interest</a:t>
            </a:r>
          </a:p>
        </p:txBody>
      </p:sp>
      <p:sp>
        <p:nvSpPr>
          <p:cNvPr id="3" name="Rectangle 2"/>
          <p:cNvSpPr/>
          <p:nvPr/>
        </p:nvSpPr>
        <p:spPr>
          <a:xfrm>
            <a:off x="609600" y="6248400"/>
            <a:ext cx="73334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i="1" dirty="0">
                <a:hlinkClick r:id="rId2"/>
              </a:rPr>
              <a:t>http://www.mcmchandbook.net/HandbookChapter6.pdf</a:t>
            </a:r>
            <a:endParaRPr lang="en-GB" i="1" dirty="0"/>
          </a:p>
        </p:txBody>
      </p:sp>
      <p:sp>
        <p:nvSpPr>
          <p:cNvPr id="4" name="Rectangle 3"/>
          <p:cNvSpPr/>
          <p:nvPr/>
        </p:nvSpPr>
        <p:spPr>
          <a:xfrm>
            <a:off x="228600" y="553492"/>
            <a:ext cx="14083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 smtClean="0"/>
              <a:t>Convergence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2173756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8200" y="1600200"/>
            <a:ext cx="7619999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3600" b="1" dirty="0" smtClean="0"/>
              <a:t>Ecological systems are fundamentally hierarchical in nature…</a:t>
            </a:r>
          </a:p>
          <a:p>
            <a:pPr algn="ctr"/>
            <a:endParaRPr lang="en-GB" sz="3600" b="1" dirty="0"/>
          </a:p>
          <a:p>
            <a:pPr algn="ctr"/>
            <a:r>
              <a:rPr lang="en-GB" sz="3600" b="1" dirty="0" smtClean="0"/>
              <a:t>…so it follows that our models should be hierarchical, also</a:t>
            </a:r>
            <a:endParaRPr lang="en-GB" sz="3600" dirty="0"/>
          </a:p>
        </p:txBody>
      </p:sp>
    </p:spTree>
    <p:extLst>
      <p:ext uri="{BB962C8B-B14F-4D97-AF65-F5344CB8AC3E}">
        <p14:creationId xmlns:p14="http://schemas.microsoft.com/office/powerpoint/2010/main" val="1839949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5168526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71600" y="1295400"/>
            <a:ext cx="66294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b="1" dirty="0" smtClean="0"/>
              <a:t>2b. Fit hierarchical Bayesian model with multiple sites in R and JAGS…</a:t>
            </a:r>
          </a:p>
          <a:p>
            <a:pPr algn="ctr"/>
            <a:endParaRPr lang="en-GB" sz="5400" b="1" dirty="0"/>
          </a:p>
          <a:p>
            <a:pPr algn="ctr"/>
            <a:endParaRPr lang="en-GB" sz="5400" b="1" dirty="0"/>
          </a:p>
          <a:p>
            <a:pPr algn="ctr"/>
            <a:r>
              <a:rPr lang="en-GB" sz="2400" b="1" dirty="0"/>
              <a:t>Open ‘</a:t>
            </a:r>
            <a:r>
              <a:rPr lang="en-GB" sz="2400" b="1" i="1" dirty="0"/>
              <a:t>Kate_Tree light example multi-</a:t>
            </a:r>
            <a:r>
              <a:rPr lang="en-GB" sz="2400" b="1" i="1" dirty="0" err="1"/>
              <a:t>level.R</a:t>
            </a:r>
            <a:r>
              <a:rPr lang="en-GB" sz="2400" b="1" dirty="0"/>
              <a:t>’</a:t>
            </a:r>
          </a:p>
        </p:txBody>
      </p:sp>
    </p:spTree>
    <p:extLst>
      <p:ext uri="{BB962C8B-B14F-4D97-AF65-F5344CB8AC3E}">
        <p14:creationId xmlns:p14="http://schemas.microsoft.com/office/powerpoint/2010/main" val="3445709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/>
          <p:cNvSpPr/>
          <p:nvPr/>
        </p:nvSpPr>
        <p:spPr>
          <a:xfrm>
            <a:off x="2796550" y="3994263"/>
            <a:ext cx="5410200" cy="66311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Rectangle 32"/>
          <p:cNvSpPr/>
          <p:nvPr/>
        </p:nvSpPr>
        <p:spPr>
          <a:xfrm>
            <a:off x="2784557" y="2903062"/>
            <a:ext cx="5410200" cy="66311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/>
          <p:cNvSpPr/>
          <p:nvPr/>
        </p:nvSpPr>
        <p:spPr>
          <a:xfrm>
            <a:off x="2754077" y="1828800"/>
            <a:ext cx="5410200" cy="66311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/>
        </p:nvSpPr>
        <p:spPr>
          <a:xfrm>
            <a:off x="2754077" y="715624"/>
            <a:ext cx="5410200" cy="66311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5292680" y="815517"/>
                <a:ext cx="533400" cy="3629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GB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GB" b="0" i="1" baseline="-2500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GB" i="1" baseline="-25000" dirty="0" smtClean="0"/>
                  <a:t>,j</a:t>
                </a:r>
                <a:endParaRPr lang="en-GB" i="1" baseline="-250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2680" y="815517"/>
                <a:ext cx="533400" cy="362984"/>
              </a:xfrm>
              <a:prstGeom prst="rect">
                <a:avLst/>
              </a:prstGeom>
              <a:blipFill>
                <a:blip r:embed="rId2"/>
                <a:stretch>
                  <a:fillRect b="-2542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6285025" y="3017249"/>
                <a:ext cx="533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GB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GB" i="1" baseline="-250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5025" y="3017249"/>
                <a:ext cx="533400" cy="369332"/>
              </a:xfrm>
              <a:prstGeom prst="rect">
                <a:avLst/>
              </a:prstGeom>
              <a:blipFill>
                <a:blip r:embed="rId3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/>
          <p:cNvCxnSpPr/>
          <p:nvPr/>
        </p:nvCxnSpPr>
        <p:spPr>
          <a:xfrm flipV="1">
            <a:off x="5556714" y="1245720"/>
            <a:ext cx="0" cy="770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4553591" y="3049954"/>
                <a:ext cx="533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GB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𝑗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GB" i="1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3591" y="3049954"/>
                <a:ext cx="533400" cy="369332"/>
              </a:xfrm>
              <a:prstGeom prst="rect">
                <a:avLst/>
              </a:prstGeom>
              <a:blipFill>
                <a:blip r:embed="rId4"/>
                <a:stretch>
                  <a:fillRect l="-22989" r="-12644" b="-983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/>
          <p:cNvCxnSpPr/>
          <p:nvPr/>
        </p:nvCxnSpPr>
        <p:spPr>
          <a:xfrm flipV="1">
            <a:off x="3587697" y="1202283"/>
            <a:ext cx="1829950" cy="18476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097477" y="967917"/>
            <a:ext cx="838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 smtClean="0"/>
              <a:t>Data</a:t>
            </a:r>
            <a:endParaRPr lang="en-GB" sz="1400" dirty="0"/>
          </a:p>
        </p:txBody>
      </p:sp>
      <p:sp>
        <p:nvSpPr>
          <p:cNvPr id="14" name="TextBox 13"/>
          <p:cNvSpPr txBox="1"/>
          <p:nvPr/>
        </p:nvSpPr>
        <p:spPr>
          <a:xfrm>
            <a:off x="6876879" y="2006003"/>
            <a:ext cx="12626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 smtClean="0"/>
              <a:t>Process</a:t>
            </a:r>
            <a:endParaRPr lang="en-GB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928696" y="4913913"/>
                <a:ext cx="7910504" cy="136652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GB" b="0" i="1" baseline="-25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l-GR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μ</m:t>
                        </m:r>
                        <m:r>
                          <m:rPr>
                            <m:sty m:val="p"/>
                          </m:rPr>
                          <a:rPr lang="en-GB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i</m:t>
                        </m:r>
                        <m:r>
                          <a:rPr lang="en-GB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GB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j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  <m:r>
                          <a:rPr lang="en-GB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l-G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  <m:r>
                          <a:rPr lang="en-GB" b="0" i="1" baseline="-25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GB" b="0" i="0" baseline="-25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</m:t>
                        </m:r>
                        <m:r>
                          <a:rPr lang="en-GB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  <m:r>
                          <m:rPr>
                            <m:sty m:val="p"/>
                          </m:rPr>
                          <a:rPr lang="en-GB" b="0" i="0" baseline="-25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o</m:t>
                        </m:r>
                        <m:r>
                          <a:rPr lang="en-GB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</m:t>
                        </m:r>
                        <m:r>
                          <a:rPr lang="en-GB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r>
                          <a:rPr lang="el-GR" i="1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GB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GB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</m:t>
                        </m:r>
                        <m: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r>
                          <a:rPr lang="el-GR" i="1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GB">
                            <a:latin typeface="Cambria Math" panose="02040503050406030204" pitchFamily="18" charset="0"/>
                          </a:rPr>
                          <m:t>|  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GB" b="0" i="1" baseline="-2500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GB" b="0" i="1" baseline="-2500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b="0" i="1" baseline="-25000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  </m:t>
                        </m:r>
                      </m:e>
                    </m:d>
                    <m:r>
                      <a:rPr lang="en-GB" i="1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  </m:t>
                    </m:r>
                    <m:nary>
                      <m:naryPr>
                        <m:chr m:val="∏"/>
                        <m:limLoc m:val="subSup"/>
                        <m:ctrlPr>
                          <a:rPr lang="en-GB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  <m:e/>
                    </m:nary>
                    <m:nary>
                      <m:naryPr>
                        <m:chr m:val="∏"/>
                        <m:ctrlPr>
                          <a:rPr lang="en-GB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  <m:e>
                        <m:d>
                          <m:dPr>
                            <m:begChr m:val="["/>
                            <m:endChr m:val="|"/>
                            <m:ctrlP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GB" i="1" baseline="-250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GB" i="1" baseline="-250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GB" i="1" baseline="-250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l-GR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μ</m:t>
                        </m:r>
                        <m:r>
                          <m:rPr>
                            <m:sty m:val="p"/>
                          </m:rPr>
                          <a:rPr lang="en-GB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i</m:t>
                        </m:r>
                        <m:r>
                          <a:rPr lang="en-GB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GB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j</m:t>
                        </m:r>
                        <m:r>
                          <a:rPr lang="en-GB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  <m:r>
                          <a:rPr lang="en-GB" i="1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</m:t>
                        </m:r>
                        <m:r>
                          <m:rPr>
                            <m:nor/>
                          </m:rPr>
                          <a:rPr lang="en-GB" dirty="0"/>
                          <m:t>]</m:t>
                        </m:r>
                      </m:e>
                    </m:nary>
                  </m:oMath>
                </a14:m>
                <a:r>
                  <a:rPr lang="en-GB" dirty="0"/>
                  <a:t> </a:t>
                </a:r>
                <a:r>
                  <a:rPr lang="en-GB" dirty="0" smtClean="0"/>
                  <a:t>  </a:t>
                </a:r>
              </a:p>
              <a:p>
                <a:pPr algn="ctr"/>
                <a:r>
                  <a:rPr lang="en-GB" dirty="0" smtClean="0">
                    <a:ea typeface="Cambria Math" panose="02040503050406030204" pitchFamily="18" charset="0"/>
                  </a:rPr>
                  <a:t>                                         </a:t>
                </a:r>
                <a14:m>
                  <m:oMath xmlns:m="http://schemas.openxmlformats.org/officeDocument/2006/math">
                    <m:r>
                      <a:rPr lang="en-GB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                                  </m:t>
                    </m:r>
                    <m:r>
                      <m:rPr>
                        <m:sty m:val="p"/>
                      </m:rPr>
                      <a:rPr lang="en-GB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x</m:t>
                    </m:r>
                    <m:r>
                      <a:rPr lang="en-GB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  </m:t>
                    </m:r>
                    <m:nary>
                      <m:naryPr>
                        <m:chr m:val="∏"/>
                        <m:limLoc m:val="subSup"/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  <m:e/>
                    </m:nary>
                    <m:nary>
                      <m:naryPr>
                        <m:chr m:val="∏"/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  <m:e>
                        <m:d>
                          <m:dPr>
                            <m:begChr m:val="["/>
                            <m:endChr m:val="|"/>
                            <m:ctrlP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l-GR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μ</m:t>
                            </m:r>
                            <m:r>
                              <m:rPr>
                                <m:sty m:val="p"/>
                              </m:rPr>
                              <a:rPr lang="en-GB" baseline="-250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i</m:t>
                            </m:r>
                            <m:r>
                              <a:rPr lang="en-GB" baseline="-250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GB" baseline="-250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j</m:t>
                            </m:r>
                            <m:r>
                              <a:rPr lang="en-GB" i="1" baseline="-250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  <m: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en-GB" i="1" baseline="-250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  <m:r>
                          <a:rPr lang="en-GB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GB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r>
                          <a:rPr lang="en-GB" i="1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m:rPr>
                            <m:nor/>
                          </m:rPr>
                          <a:rPr lang="en-GB" dirty="0"/>
                          <m:t>]</m:t>
                        </m:r>
                      </m:e>
                    </m:nary>
                  </m:oMath>
                </a14:m>
                <a:endParaRPr lang="en-GB" dirty="0" smtClean="0"/>
              </a:p>
              <a:p>
                <a:pPr algn="ctr"/>
                <a:r>
                  <a:rPr lang="en-GB" dirty="0" smtClean="0"/>
                  <a:t>                                                x     </a:t>
                </a:r>
                <a14:m>
                  <m:oMath xmlns:m="http://schemas.openxmlformats.org/officeDocument/2006/math">
                    <m:nary>
                      <m:naryPr>
                        <m:chr m:val="∏"/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GB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  <m:e>
                        <m:r>
                          <m:rPr>
                            <m:nor/>
                          </m:rPr>
                          <a:rPr lang="en-GB" dirty="0"/>
                          <m:t>[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GB" i="1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  <m:r>
                          <a:rPr lang="en-GB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m:rPr>
                            <m:nor/>
                          </m:rPr>
                          <a:rPr lang="el-GR" dirty="0"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r>
                          <a:rPr lang="el-GR" i="1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m:rPr>
                            <m:nor/>
                          </m:rPr>
                          <a:rPr lang="en-GB" dirty="0"/>
                          <m:t>, </m:t>
                        </m:r>
                        <m: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r>
                          <a:rPr lang="el-GR" i="1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m:rPr>
                            <m:nor/>
                          </m:rPr>
                          <a:rPr lang="en-GB" dirty="0"/>
                          <m:t>]</m:t>
                        </m:r>
                      </m:e>
                    </m:nary>
                  </m:oMath>
                </a14:m>
                <a:endParaRPr lang="en-GB" dirty="0"/>
              </a:p>
              <a:p>
                <a:pPr algn="ctr"/>
                <a:r>
                  <a:rPr lang="en-GB" dirty="0" smtClean="0"/>
                  <a:t>                                                               x     [</a:t>
                </a:r>
                <a14:m>
                  <m:oMath xmlns:m="http://schemas.openxmlformats.org/officeDocument/2006/math">
                    <m: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l-GR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GB" dirty="0" smtClean="0"/>
                  <a:t>] [</a:t>
                </a:r>
                <a14:m>
                  <m:oMath xmlns:m="http://schemas.openxmlformats.org/officeDocument/2006/math">
                    <m: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l-GR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GB" dirty="0" smtClean="0"/>
                  <a:t>]</a:t>
                </a:r>
                <a14:m>
                  <m:oMath xmlns:m="http://schemas.openxmlformats.org/officeDocument/2006/math">
                    <m:r>
                      <a:rPr lang="en-GB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 smtClean="0"/>
                  <a:t>[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GB" dirty="0" smtClean="0"/>
                  <a:t>] [</a:t>
                </a:r>
                <a:r>
                  <a:rPr lang="en-GB" i="1" dirty="0" smtClean="0"/>
                  <a:t>c</a:t>
                </a:r>
                <a:r>
                  <a:rPr lang="en-GB" dirty="0" smtClean="0"/>
                  <a:t>] [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r>
                      <a:rPr lang="en-GB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GB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 smtClean="0"/>
                  <a:t>]</a:t>
                </a:r>
                <a:r>
                  <a:rPr lang="en-GB" dirty="0"/>
                  <a:t> [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r>
                      <a:rPr lang="en-GB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𝑜</m:t>
                    </m:r>
                    <m:r>
                      <a:rPr lang="en-GB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]</a:t>
                </a:r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8696" y="4913913"/>
                <a:ext cx="7910504" cy="1366528"/>
              </a:xfrm>
              <a:prstGeom prst="rect">
                <a:avLst/>
              </a:prstGeom>
              <a:blipFill>
                <a:blip r:embed="rId5"/>
                <a:stretch>
                  <a:fillRect t="-31250" b="-2589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3777443" y="812282"/>
                <a:ext cx="533400" cy="3629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GB" b="0" i="1" baseline="-2500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GB" i="1" baseline="-25000" dirty="0" smtClean="0"/>
                  <a:t>,j</a:t>
                </a:r>
                <a:endParaRPr lang="en-GB" i="1" baseline="-25000" dirty="0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7443" y="812282"/>
                <a:ext cx="533400" cy="362984"/>
              </a:xfrm>
              <a:prstGeom prst="rect">
                <a:avLst/>
              </a:prstGeom>
              <a:blipFill>
                <a:blip r:embed="rId6"/>
                <a:stretch>
                  <a:fillRect b="-2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/>
          <p:cNvCxnSpPr>
            <a:stCxn id="27" idx="3"/>
            <a:endCxn id="6" idx="1"/>
          </p:cNvCxnSpPr>
          <p:nvPr/>
        </p:nvCxnSpPr>
        <p:spPr>
          <a:xfrm>
            <a:off x="4310843" y="993774"/>
            <a:ext cx="981837" cy="3235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237760" y="122476"/>
            <a:ext cx="86014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 smtClean="0"/>
              <a:t>Hierarchical Bayesian model…now with multiple sites, </a:t>
            </a:r>
            <a:r>
              <a:rPr lang="en-GB" b="1" i="1" dirty="0" smtClean="0"/>
              <a:t>j</a:t>
            </a:r>
            <a:endParaRPr lang="en-GB" b="1" i="1" dirty="0"/>
          </a:p>
        </p:txBody>
      </p:sp>
      <p:pic>
        <p:nvPicPr>
          <p:cNvPr id="38" name="Picture 37"/>
          <p:cNvPicPr/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20" t="4246" r="63120" b="76648"/>
          <a:stretch/>
        </p:blipFill>
        <p:spPr>
          <a:xfrm>
            <a:off x="2514600" y="6096000"/>
            <a:ext cx="1262843" cy="54020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/>
              <p:cNvSpPr/>
              <p:nvPr/>
            </p:nvSpPr>
            <p:spPr>
              <a:xfrm>
                <a:off x="187012" y="5983069"/>
                <a:ext cx="2443874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GB" dirty="0" smtClean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Process model</a:t>
                </a:r>
              </a:p>
              <a:p>
                <a:pPr algn="ctr"/>
                <a:r>
                  <a:rPr lang="en-GB" dirty="0" smtClean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= </a:t>
                </a:r>
                <a14:m>
                  <m:oMath xmlns:m="http://schemas.openxmlformats.org/officeDocument/2006/math">
                    <m:r>
                      <a:rPr lang="en-GB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r>
                      <a:rPr lang="en-GB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𝐿𝑖</m:t>
                    </m:r>
                    <m:r>
                      <a:rPr lang="en-GB" b="0" i="1" baseline="-250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GB" b="0" i="1" baseline="-250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GB" dirty="0" smtClean="0">
                    <a:solidFill>
                      <a:schemeClr val="tx1"/>
                    </a:solidFill>
                  </a:rPr>
                  <a:t>) = </a:t>
                </a:r>
                <a14:m>
                  <m:oMath xmlns:m="http://schemas.openxmlformats.org/officeDocument/2006/math">
                    <m:r>
                      <a:rPr lang="en-GB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GB" b="0" i="1" baseline="-250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GB" b="0" i="1" baseline="-250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GB" b="0" i="1" baseline="-250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endParaRPr lang="en-GB" baseline="-25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9" name="Rectangle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012" y="5983069"/>
                <a:ext cx="2443874" cy="646331"/>
              </a:xfrm>
              <a:prstGeom prst="rect">
                <a:avLst/>
              </a:prstGeom>
              <a:blipFill>
                <a:blip r:embed="rId8"/>
                <a:stretch>
                  <a:fillRect t="-4673" b="-1308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TextBox 35"/>
          <p:cNvSpPr txBox="1"/>
          <p:nvPr/>
        </p:nvSpPr>
        <p:spPr>
          <a:xfrm>
            <a:off x="6838398" y="3108097"/>
            <a:ext cx="12626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 smtClean="0"/>
              <a:t>Parameters</a:t>
            </a:r>
            <a:endParaRPr lang="en-GB" sz="1400" dirty="0"/>
          </a:p>
        </p:txBody>
      </p:sp>
      <p:cxnSp>
        <p:nvCxnSpPr>
          <p:cNvPr id="43" name="Straight Arrow Connector 42"/>
          <p:cNvCxnSpPr>
            <a:stCxn id="44" idx="0"/>
          </p:cNvCxnSpPr>
          <p:nvPr/>
        </p:nvCxnSpPr>
        <p:spPr>
          <a:xfrm flipV="1">
            <a:off x="4250030" y="3405452"/>
            <a:ext cx="271654" cy="7644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/>
              <p:cNvSpPr txBox="1"/>
              <p:nvPr/>
            </p:nvSpPr>
            <p:spPr>
              <a:xfrm>
                <a:off x="3978376" y="4169951"/>
                <a:ext cx="543308" cy="3629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l-GR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GB" i="1" baseline="-25000" dirty="0"/>
              </a:p>
            </p:txBody>
          </p:sp>
        </mc:Choice>
        <mc:Fallback xmlns=""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8376" y="4169951"/>
                <a:ext cx="543308" cy="362984"/>
              </a:xfrm>
              <a:prstGeom prst="rect">
                <a:avLst/>
              </a:prstGeom>
              <a:blipFill>
                <a:blip r:embed="rId9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/>
              <p:cNvSpPr txBox="1"/>
              <p:nvPr/>
            </p:nvSpPr>
            <p:spPr>
              <a:xfrm>
                <a:off x="4702316" y="4169197"/>
                <a:ext cx="543308" cy="3629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l-GR" i="1" baseline="-25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GB" i="1" baseline="-25000" dirty="0"/>
              </a:p>
            </p:txBody>
          </p:sp>
        </mc:Choice>
        <mc:Fallback xmlns="">
          <p:sp>
            <p:nvSpPr>
              <p:cNvPr id="45" name="TextBox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2316" y="4169197"/>
                <a:ext cx="543308" cy="36298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/>
          <p:cNvCxnSpPr/>
          <p:nvPr/>
        </p:nvCxnSpPr>
        <p:spPr>
          <a:xfrm flipH="1" flipV="1">
            <a:off x="4663316" y="3418847"/>
            <a:ext cx="318136" cy="8107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6483297" y="4163672"/>
            <a:ext cx="16177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 smtClean="0"/>
              <a:t>Hyper-parameters</a:t>
            </a:r>
            <a:endParaRPr lang="en-GB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 48"/>
              <p:cNvSpPr/>
              <p:nvPr/>
            </p:nvSpPr>
            <p:spPr>
              <a:xfrm>
                <a:off x="5346913" y="2020167"/>
                <a:ext cx="55021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GB" i="1" baseline="-25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GB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GB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𝑗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9" name="Rectangle 4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6913" y="2020167"/>
                <a:ext cx="550215" cy="369332"/>
              </a:xfrm>
              <a:prstGeom prst="rect">
                <a:avLst/>
              </a:prstGeom>
              <a:blipFill>
                <a:blip r:embed="rId11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/>
              <p:cNvSpPr/>
              <p:nvPr/>
            </p:nvSpPr>
            <p:spPr>
              <a:xfrm>
                <a:off x="3232953" y="2998237"/>
                <a:ext cx="45076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  <m:r>
                        <m:rPr>
                          <m:sty m:val="p"/>
                        </m:rPr>
                        <a:rPr lang="en-GB" baseline="-25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o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50" name="Rectangle 4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2953" y="2998237"/>
                <a:ext cx="450764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Straight Arrow Connector 52"/>
          <p:cNvCxnSpPr/>
          <p:nvPr/>
        </p:nvCxnSpPr>
        <p:spPr>
          <a:xfrm flipH="1" flipV="1">
            <a:off x="5800479" y="2389499"/>
            <a:ext cx="623271" cy="7185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11" idx="0"/>
          </p:cNvCxnSpPr>
          <p:nvPr/>
        </p:nvCxnSpPr>
        <p:spPr>
          <a:xfrm flipV="1">
            <a:off x="4820291" y="2389499"/>
            <a:ext cx="597356" cy="6604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457200" y="745311"/>
            <a:ext cx="685800" cy="62930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Rectangle 29"/>
          <p:cNvSpPr/>
          <p:nvPr/>
        </p:nvSpPr>
        <p:spPr>
          <a:xfrm>
            <a:off x="1361135" y="745311"/>
            <a:ext cx="685800" cy="62930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Rectangle 31"/>
          <p:cNvSpPr/>
          <p:nvPr/>
        </p:nvSpPr>
        <p:spPr>
          <a:xfrm>
            <a:off x="919839" y="1560037"/>
            <a:ext cx="685800" cy="62930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/>
          <p:cNvSpPr txBox="1"/>
          <p:nvPr/>
        </p:nvSpPr>
        <p:spPr>
          <a:xfrm>
            <a:off x="1433913" y="533400"/>
            <a:ext cx="5313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b="1" dirty="0">
                <a:solidFill>
                  <a:schemeClr val="tx2"/>
                </a:solidFill>
              </a:rPr>
              <a:t>2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527658" y="533400"/>
            <a:ext cx="5313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b="1" dirty="0" smtClean="0">
                <a:solidFill>
                  <a:schemeClr val="tx2"/>
                </a:solidFill>
              </a:rPr>
              <a:t>1</a:t>
            </a:r>
            <a:endParaRPr lang="en-GB" sz="1200" b="1" dirty="0">
              <a:solidFill>
                <a:schemeClr val="tx2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999967" y="1326971"/>
            <a:ext cx="5313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b="1" dirty="0" smtClean="0">
                <a:solidFill>
                  <a:schemeClr val="tx2"/>
                </a:solidFill>
              </a:rPr>
              <a:t>3</a:t>
            </a:r>
            <a:endParaRPr lang="en-GB" sz="1200" b="1" dirty="0">
              <a:solidFill>
                <a:schemeClr val="tx2"/>
              </a:solidFill>
            </a:endParaRPr>
          </a:p>
        </p:txBody>
      </p:sp>
      <p:pic>
        <p:nvPicPr>
          <p:cNvPr id="7" name="Picture 6" descr="nice quality tree png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463489" y="794151"/>
            <a:ext cx="194689" cy="275666"/>
          </a:xfrm>
          <a:prstGeom prst="rect">
            <a:avLst/>
          </a:prstGeom>
        </p:spPr>
      </p:pic>
      <p:pic>
        <p:nvPicPr>
          <p:cNvPr id="37" name="Picture 36" descr="nice quality tree png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615889" y="946551"/>
            <a:ext cx="194689" cy="275666"/>
          </a:xfrm>
          <a:prstGeom prst="rect">
            <a:avLst/>
          </a:prstGeom>
        </p:spPr>
      </p:pic>
      <p:pic>
        <p:nvPicPr>
          <p:cNvPr id="40" name="Picture 39" descr="nice quality tree png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850589" y="816842"/>
            <a:ext cx="194689" cy="275666"/>
          </a:xfrm>
          <a:prstGeom prst="rect">
            <a:avLst/>
          </a:prstGeom>
        </p:spPr>
      </p:pic>
      <p:pic>
        <p:nvPicPr>
          <p:cNvPr id="41" name="Picture 40" descr="nice quality tree png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783614" y="1059964"/>
            <a:ext cx="194689" cy="275666"/>
          </a:xfrm>
          <a:prstGeom prst="rect">
            <a:avLst/>
          </a:prstGeom>
        </p:spPr>
      </p:pic>
      <p:pic>
        <p:nvPicPr>
          <p:cNvPr id="42" name="Picture 41" descr="nice quality tree png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827253" y="1059964"/>
            <a:ext cx="194689" cy="275666"/>
          </a:xfrm>
          <a:prstGeom prst="rect">
            <a:avLst/>
          </a:prstGeom>
        </p:spPr>
      </p:pic>
      <p:pic>
        <p:nvPicPr>
          <p:cNvPr id="46" name="Picture 45" descr="nice quality tree png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94453" y="1059964"/>
            <a:ext cx="194689" cy="275666"/>
          </a:xfrm>
          <a:prstGeom prst="rect">
            <a:avLst/>
          </a:prstGeom>
        </p:spPr>
      </p:pic>
      <p:pic>
        <p:nvPicPr>
          <p:cNvPr id="51" name="Picture 50" descr="nice quality tree png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602264" y="995819"/>
            <a:ext cx="194689" cy="275666"/>
          </a:xfrm>
          <a:prstGeom prst="rect">
            <a:avLst/>
          </a:prstGeom>
        </p:spPr>
      </p:pic>
      <p:pic>
        <p:nvPicPr>
          <p:cNvPr id="52" name="Picture 51" descr="nice quality tree png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489036" y="793019"/>
            <a:ext cx="194689" cy="275666"/>
          </a:xfrm>
          <a:prstGeom prst="rect">
            <a:avLst/>
          </a:prstGeom>
        </p:spPr>
      </p:pic>
      <p:pic>
        <p:nvPicPr>
          <p:cNvPr id="54" name="Picture 53" descr="nice quality tree png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742040" y="846553"/>
            <a:ext cx="194689" cy="275666"/>
          </a:xfrm>
          <a:prstGeom prst="rect">
            <a:avLst/>
          </a:prstGeom>
        </p:spPr>
      </p:pic>
      <p:pic>
        <p:nvPicPr>
          <p:cNvPr id="56" name="Picture 55" descr="nice quality tree png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91690" y="1593916"/>
            <a:ext cx="194689" cy="275666"/>
          </a:xfrm>
          <a:prstGeom prst="rect">
            <a:avLst/>
          </a:prstGeom>
        </p:spPr>
      </p:pic>
      <p:pic>
        <p:nvPicPr>
          <p:cNvPr id="57" name="Picture 56" descr="nice quality tree png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933689" y="1617739"/>
            <a:ext cx="194689" cy="275666"/>
          </a:xfrm>
          <a:prstGeom prst="rect">
            <a:avLst/>
          </a:prstGeom>
        </p:spPr>
      </p:pic>
      <p:pic>
        <p:nvPicPr>
          <p:cNvPr id="58" name="Picture 57" descr="nice quality tree png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074975" y="1699203"/>
            <a:ext cx="194689" cy="275666"/>
          </a:xfrm>
          <a:prstGeom prst="rect">
            <a:avLst/>
          </a:prstGeom>
        </p:spPr>
      </p:pic>
      <p:pic>
        <p:nvPicPr>
          <p:cNvPr id="59" name="Picture 58" descr="nice quality tree png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226261" y="1641624"/>
            <a:ext cx="194689" cy="275666"/>
          </a:xfrm>
          <a:prstGeom prst="rect">
            <a:avLst/>
          </a:prstGeom>
        </p:spPr>
      </p:pic>
      <p:pic>
        <p:nvPicPr>
          <p:cNvPr id="60" name="Picture 59" descr="nice quality tree png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42757" y="1874690"/>
            <a:ext cx="194689" cy="275666"/>
          </a:xfrm>
          <a:prstGeom prst="rect">
            <a:avLst/>
          </a:prstGeom>
        </p:spPr>
      </p:pic>
      <p:pic>
        <p:nvPicPr>
          <p:cNvPr id="61" name="Picture 60" descr="nice quality tree png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928696" y="1900279"/>
            <a:ext cx="194689" cy="275666"/>
          </a:xfrm>
          <a:prstGeom prst="rect">
            <a:avLst/>
          </a:prstGeom>
        </p:spPr>
      </p:pic>
      <p:pic>
        <p:nvPicPr>
          <p:cNvPr id="62" name="Picture 61" descr="nice quality tree png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135987" y="1915484"/>
            <a:ext cx="194689" cy="275666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>
            <a:off x="533400" y="2590800"/>
            <a:ext cx="0" cy="12695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33400" y="3860334"/>
            <a:ext cx="140605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Arc 18"/>
          <p:cNvSpPr/>
          <p:nvPr/>
        </p:nvSpPr>
        <p:spPr>
          <a:xfrm rot="16200000">
            <a:off x="1054860" y="2659203"/>
            <a:ext cx="1578586" cy="2405292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3" name="Arc 62"/>
          <p:cNvSpPr/>
          <p:nvPr/>
        </p:nvSpPr>
        <p:spPr>
          <a:xfrm rot="16200000">
            <a:off x="910306" y="2675943"/>
            <a:ext cx="1844021" cy="2405292"/>
          </a:xfrm>
          <a:prstGeom prst="arc">
            <a:avLst>
              <a:gd name="adj1" fmla="val 16200000"/>
              <a:gd name="adj2" fmla="val 21538242"/>
            </a:avLst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4" name="Arc 63"/>
          <p:cNvSpPr/>
          <p:nvPr/>
        </p:nvSpPr>
        <p:spPr>
          <a:xfrm rot="16200000">
            <a:off x="714732" y="2652839"/>
            <a:ext cx="2195029" cy="2405292"/>
          </a:xfrm>
          <a:prstGeom prst="arc">
            <a:avLst>
              <a:gd name="adj1" fmla="val 16200000"/>
              <a:gd name="adj2" fmla="val 21538242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5" name="TextBox 64"/>
          <p:cNvSpPr txBox="1"/>
          <p:nvPr/>
        </p:nvSpPr>
        <p:spPr>
          <a:xfrm>
            <a:off x="1691135" y="2936131"/>
            <a:ext cx="5313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1200" b="1" dirty="0" smtClean="0">
                <a:solidFill>
                  <a:schemeClr val="tx2"/>
                </a:solidFill>
              </a:rPr>
              <a:t>α</a:t>
            </a:r>
            <a:r>
              <a:rPr lang="en-GB" sz="1200" b="1" baseline="-25000" dirty="0" smtClean="0">
                <a:solidFill>
                  <a:schemeClr val="tx2"/>
                </a:solidFill>
              </a:rPr>
              <a:t>1</a:t>
            </a:r>
            <a:endParaRPr lang="en-GB" sz="1200" b="1" baseline="-25000" dirty="0">
              <a:solidFill>
                <a:schemeClr val="tx2"/>
              </a:solidFill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1698750" y="2769184"/>
            <a:ext cx="5313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1200" b="1" dirty="0" smtClean="0">
                <a:solidFill>
                  <a:schemeClr val="tx2"/>
                </a:solidFill>
              </a:rPr>
              <a:t>α</a:t>
            </a:r>
            <a:r>
              <a:rPr lang="en-GB" sz="1200" b="1" baseline="-25000" dirty="0" smtClean="0">
                <a:solidFill>
                  <a:schemeClr val="tx2"/>
                </a:solidFill>
              </a:rPr>
              <a:t>3</a:t>
            </a:r>
            <a:endParaRPr lang="en-GB" sz="1200" b="1" baseline="-25000" dirty="0">
              <a:solidFill>
                <a:schemeClr val="tx2"/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1705725" y="2591812"/>
            <a:ext cx="5313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1200" b="1" dirty="0" smtClean="0">
                <a:solidFill>
                  <a:schemeClr val="tx2"/>
                </a:solidFill>
              </a:rPr>
              <a:t>α</a:t>
            </a:r>
            <a:r>
              <a:rPr lang="en-GB" sz="1200" b="1" baseline="-25000" dirty="0" smtClean="0">
                <a:solidFill>
                  <a:schemeClr val="tx2"/>
                </a:solidFill>
              </a:rPr>
              <a:t>2</a:t>
            </a:r>
            <a:endParaRPr lang="en-GB" sz="1200" b="1" baseline="-25000" dirty="0">
              <a:solidFill>
                <a:schemeClr val="tx2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6200" y="3962400"/>
            <a:ext cx="245617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 smtClean="0"/>
              <a:t>Multiple sites, </a:t>
            </a:r>
            <a:r>
              <a:rPr lang="en-GB" sz="1400" i="1" dirty="0" smtClean="0"/>
              <a:t>j</a:t>
            </a:r>
            <a:r>
              <a:rPr lang="en-GB" sz="1400" dirty="0" smtClean="0"/>
              <a:t>, and we expect there to be differences in the maximum growth rate per site, </a:t>
            </a:r>
            <a:r>
              <a:rPr lang="el-GR" sz="1400" dirty="0" smtClean="0"/>
              <a:t>α</a:t>
            </a:r>
            <a:r>
              <a:rPr lang="en-GB" sz="1400" baseline="-25000" dirty="0" smtClean="0"/>
              <a:t>j</a:t>
            </a:r>
            <a:r>
              <a:rPr lang="en-GB" sz="1400" dirty="0" smtClean="0"/>
              <a:t>, for instance due to soil water availability</a:t>
            </a:r>
            <a:endParaRPr lang="en-GB" sz="1400" baseline="-25000" dirty="0"/>
          </a:p>
        </p:txBody>
      </p:sp>
      <p:sp>
        <p:nvSpPr>
          <p:cNvPr id="9" name="Rectangle 8"/>
          <p:cNvSpPr/>
          <p:nvPr/>
        </p:nvSpPr>
        <p:spPr>
          <a:xfrm>
            <a:off x="5943600" y="4953000"/>
            <a:ext cx="265225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8" name="Rectangle 67"/>
          <p:cNvSpPr/>
          <p:nvPr/>
        </p:nvSpPr>
        <p:spPr>
          <a:xfrm>
            <a:off x="6019800" y="5257800"/>
            <a:ext cx="265225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7904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6912" y="895350"/>
            <a:ext cx="5210175" cy="506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739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371599"/>
            <a:ext cx="4191000" cy="419889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341105"/>
            <a:ext cx="4348637" cy="4229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482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95400" y="4309408"/>
            <a:ext cx="6553200" cy="1938992"/>
          </a:xfrm>
          <a:prstGeom prst="rect">
            <a:avLst/>
          </a:prstGeom>
          <a:solidFill>
            <a:schemeClr val="bg1">
              <a:alpha val="3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6000" dirty="0" smtClean="0"/>
              <a:t>THE END</a:t>
            </a:r>
          </a:p>
          <a:p>
            <a:pPr algn="ctr"/>
            <a:r>
              <a:rPr lang="en-GB" sz="6000" dirty="0" smtClean="0"/>
              <a:t>(phew)</a:t>
            </a:r>
            <a:endParaRPr lang="en-GB" sz="6000" dirty="0"/>
          </a:p>
        </p:txBody>
      </p:sp>
    </p:spTree>
    <p:extLst>
      <p:ext uri="{BB962C8B-B14F-4D97-AF65-F5344CB8AC3E}">
        <p14:creationId xmlns:p14="http://schemas.microsoft.com/office/powerpoint/2010/main" val="3606751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838200" y="1600200"/>
            <a:ext cx="761999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3600" b="1" dirty="0" smtClean="0"/>
              <a:t>A framework for thinking about and fitting Bayesian hierarchical models in ecology…</a:t>
            </a:r>
            <a:endParaRPr lang="en-GB" sz="3600" dirty="0"/>
          </a:p>
        </p:txBody>
      </p:sp>
    </p:spTree>
    <p:extLst>
      <p:ext uri="{BB962C8B-B14F-4D97-AF65-F5344CB8AC3E}">
        <p14:creationId xmlns:p14="http://schemas.microsoft.com/office/powerpoint/2010/main" val="604319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682" y="549441"/>
            <a:ext cx="3733800" cy="602831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659082" y="6550223"/>
            <a:ext cx="1905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i="1" dirty="0" smtClean="0"/>
              <a:t>Hobbs &amp; </a:t>
            </a:r>
            <a:r>
              <a:rPr lang="en-GB" sz="1400" i="1" dirty="0" err="1" smtClean="0"/>
              <a:t>Hooten</a:t>
            </a:r>
            <a:r>
              <a:rPr lang="en-GB" sz="1400" i="1" dirty="0" smtClean="0"/>
              <a:t> (2015)</a:t>
            </a:r>
            <a:endParaRPr lang="en-GB" sz="1400" i="1" dirty="0"/>
          </a:p>
        </p:txBody>
      </p:sp>
      <p:sp>
        <p:nvSpPr>
          <p:cNvPr id="4" name="Rectangle 3"/>
          <p:cNvSpPr/>
          <p:nvPr/>
        </p:nvSpPr>
        <p:spPr>
          <a:xfrm>
            <a:off x="1752600" y="152400"/>
            <a:ext cx="5410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b="1" u="sng" dirty="0" smtClean="0"/>
              <a:t>Modelling in Ecology using Bayes</a:t>
            </a:r>
            <a:endParaRPr lang="en-GB" b="1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4876800" y="762000"/>
            <a:ext cx="3581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solidFill>
                  <a:srgbClr val="C00000"/>
                </a:solidFill>
              </a:rPr>
              <a:t>Define question, think about </a:t>
            </a:r>
            <a:r>
              <a:rPr lang="en-GB" u="sng" dirty="0" smtClean="0">
                <a:solidFill>
                  <a:srgbClr val="C00000"/>
                </a:solidFill>
              </a:rPr>
              <a:t>ecological process and observations</a:t>
            </a:r>
            <a:endParaRPr lang="en-GB" u="sng" dirty="0">
              <a:solidFill>
                <a:srgbClr val="C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54682" y="1951672"/>
            <a:ext cx="43607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u="sng" dirty="0" smtClean="0">
                <a:solidFill>
                  <a:srgbClr val="C00000"/>
                </a:solidFill>
              </a:rPr>
              <a:t>Define the model </a:t>
            </a:r>
            <a:r>
              <a:rPr lang="en-GB" dirty="0" smtClean="0">
                <a:solidFill>
                  <a:srgbClr val="C00000"/>
                </a:solidFill>
              </a:rPr>
              <a:t>to represent the ecological process and observations</a:t>
            </a:r>
          </a:p>
          <a:p>
            <a:pPr marL="285750" indent="-285750">
              <a:buFontTx/>
              <a:buChar char="-"/>
            </a:pPr>
            <a:r>
              <a:rPr lang="en-GB" dirty="0" smtClean="0">
                <a:solidFill>
                  <a:srgbClr val="C00000"/>
                </a:solidFill>
              </a:rPr>
              <a:t>Diagram it</a:t>
            </a:r>
          </a:p>
          <a:p>
            <a:pPr marL="285750" indent="-285750">
              <a:buFontTx/>
              <a:buChar char="-"/>
            </a:pPr>
            <a:r>
              <a:rPr lang="en-GB" dirty="0" smtClean="0">
                <a:solidFill>
                  <a:srgbClr val="C00000"/>
                </a:solidFill>
              </a:rPr>
              <a:t>Write out posterior and joint distributions</a:t>
            </a:r>
          </a:p>
          <a:p>
            <a:pPr marL="285750" indent="-285750">
              <a:buFontTx/>
              <a:buChar char="-"/>
            </a:pPr>
            <a:r>
              <a:rPr lang="en-GB" dirty="0" smtClean="0">
                <a:solidFill>
                  <a:srgbClr val="C00000"/>
                </a:solidFill>
              </a:rPr>
              <a:t>Choose probability distributions</a:t>
            </a:r>
            <a:endParaRPr lang="en-GB" dirty="0">
              <a:solidFill>
                <a:srgbClr val="C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876800" y="3886200"/>
            <a:ext cx="3581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u="sng" dirty="0" smtClean="0">
                <a:solidFill>
                  <a:srgbClr val="C00000"/>
                </a:solidFill>
              </a:rPr>
              <a:t>Implement the model </a:t>
            </a:r>
            <a:r>
              <a:rPr lang="en-GB" dirty="0" smtClean="0">
                <a:solidFill>
                  <a:srgbClr val="C00000"/>
                </a:solidFill>
              </a:rPr>
              <a:t>using your expression for the posterior and joint distributions</a:t>
            </a:r>
            <a:endParaRPr lang="en-GB" dirty="0">
              <a:solidFill>
                <a:srgbClr val="C0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876800" y="5650468"/>
            <a:ext cx="358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solidFill>
                  <a:srgbClr val="C00000"/>
                </a:solidFill>
              </a:rPr>
              <a:t>Perform </a:t>
            </a:r>
            <a:r>
              <a:rPr lang="en-GB" u="sng" dirty="0" smtClean="0">
                <a:solidFill>
                  <a:srgbClr val="C00000"/>
                </a:solidFill>
              </a:rPr>
              <a:t>model checking</a:t>
            </a:r>
            <a:endParaRPr lang="en-GB" u="sng" dirty="0">
              <a:solidFill>
                <a:srgbClr val="C00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4800" y="521732"/>
            <a:ext cx="8610600" cy="3059668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/>
        </p:nvSpPr>
        <p:spPr>
          <a:xfrm>
            <a:off x="304800" y="3733800"/>
            <a:ext cx="8610600" cy="144780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93453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7E9AE907A4E2D4EB2554278A4B0446D" ma:contentTypeVersion="10" ma:contentTypeDescription="Create a new document." ma:contentTypeScope="" ma:versionID="887d89b7fc6e8a876c8a80f7627109ed">
  <xsd:schema xmlns:xsd="http://www.w3.org/2001/XMLSchema" xmlns:xs="http://www.w3.org/2001/XMLSchema" xmlns:p="http://schemas.microsoft.com/office/2006/metadata/properties" xmlns:ns3="f58c8543-ad79-4b93-bf7c-fe348bb3eb75" xmlns:ns4="93f908fb-6755-4cca-ab37-d85f9af78875" targetNamespace="http://schemas.microsoft.com/office/2006/metadata/properties" ma:root="true" ma:fieldsID="ddbede111147198a90991c791b698fa9" ns3:_="" ns4:_="">
    <xsd:import namespace="f58c8543-ad79-4b93-bf7c-fe348bb3eb75"/>
    <xsd:import namespace="93f908fb-6755-4cca-ab37-d85f9af78875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MediaServiceAutoTags" minOccurs="0"/>
                <xsd:element ref="ns4:MediaServiceOCR" minOccurs="0"/>
                <xsd:element ref="ns4:MediaServiceGenerationTime" minOccurs="0"/>
                <xsd:element ref="ns4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58c8543-ad79-4b93-bf7c-fe348bb3eb75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description="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3f908fb-6755-4cca-ab37-d85f9af7887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4" nillable="true" ma:displayName="MediaServiceAutoTags" ma:description="" ma:internalName="MediaServiceAutoTag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7622815-D9B1-4593-8D67-36A97E09FED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455259A-DE04-40B2-AE1F-068B34E4F131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93f908fb-6755-4cca-ab37-d85f9af78875"/>
    <ds:schemaRef ds:uri="http://purl.org/dc/elements/1.1/"/>
    <ds:schemaRef ds:uri="http://schemas.microsoft.com/office/2006/metadata/properties"/>
    <ds:schemaRef ds:uri="f58c8543-ad79-4b93-bf7c-fe348bb3eb75"/>
    <ds:schemaRef ds:uri="http://purl.org/dc/terms/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C10BC4C2-3CE5-4004-BADB-9E8AB24D913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58c8543-ad79-4b93-bf7c-fe348bb3eb75"/>
    <ds:schemaRef ds:uri="93f908fb-6755-4cca-ab37-d85f9af7887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3277</TotalTime>
  <Words>3719</Words>
  <Application>Microsoft Office PowerPoint</Application>
  <PresentationFormat>On-screen Show (4:3)</PresentationFormat>
  <Paragraphs>702</Paragraphs>
  <Slides>75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75</vt:i4>
      </vt:variant>
    </vt:vector>
  </HeadingPairs>
  <TitlesOfParts>
    <vt:vector size="80" baseType="lpstr">
      <vt:lpstr>Arial</vt:lpstr>
      <vt:lpstr>Calibri</vt:lpstr>
      <vt:lpstr>Cambria Math</vt:lpstr>
      <vt:lpstr>Open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Anonymous</dc:creator>
  <cp:lastModifiedBy>Searle, Kate</cp:lastModifiedBy>
  <cp:revision>312</cp:revision>
  <cp:lastPrinted>2019-09-09T12:10:12Z</cp:lastPrinted>
  <dcterms:created xsi:type="dcterms:W3CDTF">2016-06-22T22:21:29Z</dcterms:created>
  <dcterms:modified xsi:type="dcterms:W3CDTF">2019-09-10T07:47:47Z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0x010100C7E9AE907A4E2D4EB2554278A4B0446D</vt:lpwstr>
  </property>
</Properties>
</file>